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33"/>
  </p:notesMasterIdLst>
  <p:handoutMasterIdLst>
    <p:handoutMasterId r:id="rId34"/>
  </p:handoutMasterIdLst>
  <p:sldIdLst>
    <p:sldId id="397" r:id="rId3"/>
    <p:sldId id="404" r:id="rId4"/>
    <p:sldId id="403" r:id="rId5"/>
    <p:sldId id="358" r:id="rId6"/>
    <p:sldId id="394" r:id="rId7"/>
    <p:sldId id="292" r:id="rId8"/>
    <p:sldId id="293" r:id="rId9"/>
    <p:sldId id="286" r:id="rId10"/>
    <p:sldId id="317" r:id="rId11"/>
    <p:sldId id="350" r:id="rId12"/>
    <p:sldId id="395" r:id="rId13"/>
    <p:sldId id="396" r:id="rId14"/>
    <p:sldId id="371" r:id="rId15"/>
    <p:sldId id="303" r:id="rId16"/>
    <p:sldId id="373" r:id="rId17"/>
    <p:sldId id="374" r:id="rId18"/>
    <p:sldId id="375" r:id="rId19"/>
    <p:sldId id="376" r:id="rId20"/>
    <p:sldId id="398" r:id="rId21"/>
    <p:sldId id="377" r:id="rId22"/>
    <p:sldId id="380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089"/>
    <a:srgbClr val="345E32"/>
    <a:srgbClr val="D10F61"/>
    <a:srgbClr val="8DB4C7"/>
    <a:srgbClr val="FA0AFF"/>
    <a:srgbClr val="110888"/>
    <a:srgbClr val="577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8080" autoAdjust="0"/>
  </p:normalViewPr>
  <p:slideViewPr>
    <p:cSldViewPr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58" y="-8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102B8-3A40-4691-A8E7-FDD09EAA436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C87AA8C8-0446-4780-9C1C-C3E263EF3935}">
      <dgm:prSet phldrT="[Text]"/>
      <dgm:spPr/>
      <dgm:t>
        <a:bodyPr/>
        <a:lstStyle/>
        <a:p>
          <a:r>
            <a:rPr lang="sv-SE" dirty="0"/>
            <a:t>Telefon 2</a:t>
          </a:r>
        </a:p>
      </dgm:t>
    </dgm:pt>
    <dgm:pt modelId="{FE4B198F-CDBC-4C45-A9A8-22E04846B3B7}" type="parTrans" cxnId="{E7C6E85B-72CF-477D-934D-3877C6D4E4E0}">
      <dgm:prSet/>
      <dgm:spPr/>
      <dgm:t>
        <a:bodyPr/>
        <a:lstStyle/>
        <a:p>
          <a:endParaRPr lang="sv-SE"/>
        </a:p>
      </dgm:t>
    </dgm:pt>
    <dgm:pt modelId="{88CB0D2C-3435-4932-AAC9-8C4B74D8B971}" type="sibTrans" cxnId="{E7C6E85B-72CF-477D-934D-3877C6D4E4E0}">
      <dgm:prSet/>
      <dgm:spPr/>
      <dgm:t>
        <a:bodyPr/>
        <a:lstStyle/>
        <a:p>
          <a:endParaRPr lang="sv-SE"/>
        </a:p>
      </dgm:t>
    </dgm:pt>
    <dgm:pt modelId="{BC3F3B15-3577-4D80-8657-2C48533C0780}">
      <dgm:prSet phldrT="[Text]"/>
      <dgm:spPr/>
      <dgm:t>
        <a:bodyPr/>
        <a:lstStyle/>
        <a:p>
          <a:r>
            <a:rPr lang="sv-SE" dirty="0"/>
            <a:t>Telefon 3</a:t>
          </a:r>
        </a:p>
      </dgm:t>
    </dgm:pt>
    <dgm:pt modelId="{8DA6B613-7558-46DA-91A5-955AB6B1BE24}" type="parTrans" cxnId="{5D1D8B43-E9E8-47AA-A3CA-E8204FD624F6}">
      <dgm:prSet/>
      <dgm:spPr/>
      <dgm:t>
        <a:bodyPr/>
        <a:lstStyle/>
        <a:p>
          <a:endParaRPr lang="sv-SE"/>
        </a:p>
      </dgm:t>
    </dgm:pt>
    <dgm:pt modelId="{D2D71360-EE84-43A9-851C-17666C117605}" type="sibTrans" cxnId="{5D1D8B43-E9E8-47AA-A3CA-E8204FD624F6}">
      <dgm:prSet/>
      <dgm:spPr/>
      <dgm:t>
        <a:bodyPr/>
        <a:lstStyle/>
        <a:p>
          <a:endParaRPr lang="sv-SE"/>
        </a:p>
      </dgm:t>
    </dgm:pt>
    <dgm:pt modelId="{EE604495-8882-41C5-A172-28E8E44217BE}">
      <dgm:prSet phldrT="[Text]"/>
      <dgm:spPr/>
      <dgm:t>
        <a:bodyPr/>
        <a:lstStyle/>
        <a:p>
          <a:r>
            <a:rPr lang="sv-SE"/>
            <a:t>SMS</a:t>
          </a:r>
        </a:p>
      </dgm:t>
    </dgm:pt>
    <dgm:pt modelId="{7F2BC92E-0A0B-44B4-B269-0CA5B0004F7C}" type="parTrans" cxnId="{D658F646-C46C-4BB8-A938-CDC8E34B8D6B}">
      <dgm:prSet/>
      <dgm:spPr/>
      <dgm:t>
        <a:bodyPr/>
        <a:lstStyle/>
        <a:p>
          <a:endParaRPr lang="sv-SE"/>
        </a:p>
      </dgm:t>
    </dgm:pt>
    <dgm:pt modelId="{ED918119-507B-436A-A9D6-39B75E15B0A7}" type="sibTrans" cxnId="{D658F646-C46C-4BB8-A938-CDC8E34B8D6B}">
      <dgm:prSet/>
      <dgm:spPr/>
      <dgm:t>
        <a:bodyPr/>
        <a:lstStyle/>
        <a:p>
          <a:endParaRPr lang="sv-SE"/>
        </a:p>
      </dgm:t>
    </dgm:pt>
    <dgm:pt modelId="{5894FCFE-27CC-49F5-AD50-374A485356D4}">
      <dgm:prSet phldrT="[Text]"/>
      <dgm:spPr/>
      <dgm:t>
        <a:bodyPr/>
        <a:lstStyle/>
        <a:p>
          <a:r>
            <a:rPr lang="sv-SE" dirty="0" err="1" smtClean="0"/>
            <a:t>Letterv</a:t>
          </a:r>
          <a:endParaRPr lang="sv-SE" dirty="0"/>
        </a:p>
      </dgm:t>
    </dgm:pt>
    <dgm:pt modelId="{ACCB6CF9-9ED3-489A-9941-6A3216A92F61}" type="parTrans" cxnId="{94EE3041-21ED-4C25-9D51-FB1DA62D8ED5}">
      <dgm:prSet/>
      <dgm:spPr/>
      <dgm:t>
        <a:bodyPr/>
        <a:lstStyle/>
        <a:p>
          <a:endParaRPr lang="sv-SE"/>
        </a:p>
      </dgm:t>
    </dgm:pt>
    <dgm:pt modelId="{9D381FFC-E559-4560-A684-FD8605D5F072}" type="sibTrans" cxnId="{94EE3041-21ED-4C25-9D51-FB1DA62D8ED5}">
      <dgm:prSet/>
      <dgm:spPr/>
      <dgm:t>
        <a:bodyPr/>
        <a:lstStyle/>
        <a:p>
          <a:endParaRPr lang="sv-SE"/>
        </a:p>
      </dgm:t>
    </dgm:pt>
    <dgm:pt modelId="{D0A7AB2F-735A-43D9-B2B3-1883F8AD2349}">
      <dgm:prSet phldrT="[Text]" custT="1"/>
      <dgm:spPr/>
      <dgm:t>
        <a:bodyPr/>
        <a:lstStyle/>
        <a:p>
          <a:r>
            <a:rPr lang="sv-SE" sz="400" dirty="0" err="1" smtClean="0"/>
            <a:t>Home</a:t>
          </a:r>
          <a:r>
            <a:rPr lang="sv-SE" sz="400" dirty="0" smtClean="0"/>
            <a:t> </a:t>
          </a:r>
          <a:r>
            <a:rPr lang="sv-SE" sz="400" dirty="0" err="1" smtClean="0"/>
            <a:t>visitk</a:t>
          </a:r>
          <a:endParaRPr lang="sv-SE" sz="400" dirty="0"/>
        </a:p>
      </dgm:t>
    </dgm:pt>
    <dgm:pt modelId="{107D4C34-78E2-44E6-B30D-6A04EFCBEC40}" type="parTrans" cxnId="{DAD72860-1928-46DE-BC4A-8F7E749229D3}">
      <dgm:prSet/>
      <dgm:spPr/>
      <dgm:t>
        <a:bodyPr/>
        <a:lstStyle/>
        <a:p>
          <a:endParaRPr lang="sv-SE"/>
        </a:p>
      </dgm:t>
    </dgm:pt>
    <dgm:pt modelId="{C8E5F199-6C93-4172-B517-DECA1C1E5AD5}" type="sibTrans" cxnId="{DAD72860-1928-46DE-BC4A-8F7E749229D3}">
      <dgm:prSet/>
      <dgm:spPr/>
      <dgm:t>
        <a:bodyPr/>
        <a:lstStyle/>
        <a:p>
          <a:endParaRPr lang="sv-SE"/>
        </a:p>
      </dgm:t>
    </dgm:pt>
    <dgm:pt modelId="{255E31BC-687E-49E0-B706-720E4613BD80}">
      <dgm:prSet phldrT="[Text]"/>
      <dgm:spPr/>
      <dgm:t>
        <a:bodyPr/>
        <a:lstStyle/>
        <a:p>
          <a:r>
            <a:rPr lang="sv-SE" dirty="0"/>
            <a:t>Telefon 1</a:t>
          </a:r>
        </a:p>
      </dgm:t>
    </dgm:pt>
    <dgm:pt modelId="{9733D620-5734-464D-9DC1-FDEA33235743}" type="parTrans" cxnId="{48C41C87-D1B8-44F1-B000-FEFC113997E3}">
      <dgm:prSet/>
      <dgm:spPr/>
      <dgm:t>
        <a:bodyPr/>
        <a:lstStyle/>
        <a:p>
          <a:endParaRPr lang="sv-SE"/>
        </a:p>
      </dgm:t>
    </dgm:pt>
    <dgm:pt modelId="{DD0B6D26-ECEA-49B0-A26E-400A7C6EBC04}" type="sibTrans" cxnId="{48C41C87-D1B8-44F1-B000-FEFC113997E3}">
      <dgm:prSet/>
      <dgm:spPr/>
      <dgm:t>
        <a:bodyPr/>
        <a:lstStyle/>
        <a:p>
          <a:endParaRPr lang="sv-SE"/>
        </a:p>
      </dgm:t>
    </dgm:pt>
    <dgm:pt modelId="{55CE8760-4FB0-47BF-A3A1-094E35C75E13}" type="pres">
      <dgm:prSet presAssocID="{ED6102B8-3A40-4691-A8E7-FDD09EAA43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E4D940B-56A4-4227-A510-9891AFE4A104}" type="pres">
      <dgm:prSet presAssocID="{C87AA8C8-0446-4780-9C1C-C3E263EF3935}" presName="node" presStyleLbl="node1" presStyleIdx="0" presStyleCnt="6" custRadScaleRad="101869" custRadScaleInc="-3053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995965-CA7F-49BA-B6CC-668232E16F3B}" type="pres">
      <dgm:prSet presAssocID="{88CB0D2C-3435-4932-AAC9-8C4B74D8B971}" presName="sibTrans" presStyleLbl="sibTrans2D1" presStyleIdx="0" presStyleCnt="6"/>
      <dgm:spPr/>
      <dgm:t>
        <a:bodyPr/>
        <a:lstStyle/>
        <a:p>
          <a:endParaRPr lang="sv-SE"/>
        </a:p>
      </dgm:t>
    </dgm:pt>
    <dgm:pt modelId="{3F98896C-0193-489E-9514-C38D0348FD1F}" type="pres">
      <dgm:prSet presAssocID="{88CB0D2C-3435-4932-AAC9-8C4B74D8B971}" presName="connectorText" presStyleLbl="sibTrans2D1" presStyleIdx="0" presStyleCnt="6"/>
      <dgm:spPr/>
      <dgm:t>
        <a:bodyPr/>
        <a:lstStyle/>
        <a:p>
          <a:endParaRPr lang="sv-SE"/>
        </a:p>
      </dgm:t>
    </dgm:pt>
    <dgm:pt modelId="{13420BFA-D780-4D31-8B3F-414C518F17E4}" type="pres">
      <dgm:prSet presAssocID="{BC3F3B15-3577-4D80-8657-2C48533C0780}" presName="node" presStyleLbl="node1" presStyleIdx="1" presStyleCnt="6" custRadScaleRad="92704" custRadScaleInc="-5555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5B77686-BBA0-42DA-9767-4049FB935712}" type="pres">
      <dgm:prSet presAssocID="{D2D71360-EE84-43A9-851C-17666C117605}" presName="sibTrans" presStyleLbl="sibTrans2D1" presStyleIdx="1" presStyleCnt="6"/>
      <dgm:spPr/>
      <dgm:t>
        <a:bodyPr/>
        <a:lstStyle/>
        <a:p>
          <a:endParaRPr lang="sv-SE"/>
        </a:p>
      </dgm:t>
    </dgm:pt>
    <dgm:pt modelId="{89C2ADFA-C3CC-4457-ADE5-7B6D776FC3F5}" type="pres">
      <dgm:prSet presAssocID="{D2D71360-EE84-43A9-851C-17666C117605}" presName="connectorText" presStyleLbl="sibTrans2D1" presStyleIdx="1" presStyleCnt="6"/>
      <dgm:spPr/>
      <dgm:t>
        <a:bodyPr/>
        <a:lstStyle/>
        <a:p>
          <a:endParaRPr lang="sv-SE"/>
        </a:p>
      </dgm:t>
    </dgm:pt>
    <dgm:pt modelId="{F3687F0B-8CA1-4369-AF1D-C980597F99B2}" type="pres">
      <dgm:prSet presAssocID="{EE604495-8882-41C5-A172-28E8E44217BE}" presName="node" presStyleLbl="node1" presStyleIdx="2" presStyleCnt="6" custRadScaleRad="81575" custRadScaleInc="-6351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5B690AB-9293-4F62-8FCE-5D3288AEB0FF}" type="pres">
      <dgm:prSet presAssocID="{ED918119-507B-436A-A9D6-39B75E15B0A7}" presName="sibTrans" presStyleLbl="sibTrans2D1" presStyleIdx="2" presStyleCnt="6"/>
      <dgm:spPr/>
      <dgm:t>
        <a:bodyPr/>
        <a:lstStyle/>
        <a:p>
          <a:endParaRPr lang="sv-SE"/>
        </a:p>
      </dgm:t>
    </dgm:pt>
    <dgm:pt modelId="{21DF8EE8-DF79-41C8-AB0A-EBE8B9748C2F}" type="pres">
      <dgm:prSet presAssocID="{ED918119-507B-436A-A9D6-39B75E15B0A7}" presName="connectorText" presStyleLbl="sibTrans2D1" presStyleIdx="2" presStyleCnt="6"/>
      <dgm:spPr/>
      <dgm:t>
        <a:bodyPr/>
        <a:lstStyle/>
        <a:p>
          <a:endParaRPr lang="sv-SE"/>
        </a:p>
      </dgm:t>
    </dgm:pt>
    <dgm:pt modelId="{479D7A75-F4F7-46C6-BFE6-0B01A956DE7E}" type="pres">
      <dgm:prSet presAssocID="{5894FCFE-27CC-49F5-AD50-374A485356D4}" presName="node" presStyleLbl="node1" presStyleIdx="3" presStyleCnt="6" custRadScaleRad="64482" custRadScaleInc="-4007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93BA1F-A3C6-4919-BB30-600202991941}" type="pres">
      <dgm:prSet presAssocID="{9D381FFC-E559-4560-A684-FD8605D5F072}" presName="sibTrans" presStyleLbl="sibTrans2D1" presStyleIdx="3" presStyleCnt="6"/>
      <dgm:spPr/>
      <dgm:t>
        <a:bodyPr/>
        <a:lstStyle/>
        <a:p>
          <a:endParaRPr lang="sv-SE"/>
        </a:p>
      </dgm:t>
    </dgm:pt>
    <dgm:pt modelId="{026CC2E1-5ECC-4563-A189-1E5C1DA828E6}" type="pres">
      <dgm:prSet presAssocID="{9D381FFC-E559-4560-A684-FD8605D5F072}" presName="connectorText" presStyleLbl="sibTrans2D1" presStyleIdx="3" presStyleCnt="6"/>
      <dgm:spPr/>
      <dgm:t>
        <a:bodyPr/>
        <a:lstStyle/>
        <a:p>
          <a:endParaRPr lang="sv-SE"/>
        </a:p>
      </dgm:t>
    </dgm:pt>
    <dgm:pt modelId="{26630D69-44E0-410E-82FA-1F57B4249F31}" type="pres">
      <dgm:prSet presAssocID="{D0A7AB2F-735A-43D9-B2B3-1883F8AD2349}" presName="node" presStyleLbl="node1" presStyleIdx="4" presStyleCnt="6" custRadScaleRad="84262" custRadScaleInc="738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1DA3686-6CF0-4E8C-90F7-E04C81651463}" type="pres">
      <dgm:prSet presAssocID="{C8E5F199-6C93-4172-B517-DECA1C1E5AD5}" presName="sibTrans" presStyleLbl="sibTrans2D1" presStyleIdx="4" presStyleCnt="6"/>
      <dgm:spPr/>
      <dgm:t>
        <a:bodyPr/>
        <a:lstStyle/>
        <a:p>
          <a:endParaRPr lang="sv-SE"/>
        </a:p>
      </dgm:t>
    </dgm:pt>
    <dgm:pt modelId="{0A886964-0019-4E4B-B183-606262728C9E}" type="pres">
      <dgm:prSet presAssocID="{C8E5F199-6C93-4172-B517-DECA1C1E5AD5}" presName="connectorText" presStyleLbl="sibTrans2D1" presStyleIdx="4" presStyleCnt="6"/>
      <dgm:spPr/>
      <dgm:t>
        <a:bodyPr/>
        <a:lstStyle/>
        <a:p>
          <a:endParaRPr lang="sv-SE"/>
        </a:p>
      </dgm:t>
    </dgm:pt>
    <dgm:pt modelId="{88535570-D27D-4AD3-AEF6-E15826E91A8B}" type="pres">
      <dgm:prSet presAssocID="{255E31BC-687E-49E0-B706-720E4613BD8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A04F6FC-988B-48E7-AD88-BE67FE6AC0EC}" type="pres">
      <dgm:prSet presAssocID="{DD0B6D26-ECEA-49B0-A26E-400A7C6EBC04}" presName="sibTrans" presStyleLbl="sibTrans2D1" presStyleIdx="5" presStyleCnt="6"/>
      <dgm:spPr/>
      <dgm:t>
        <a:bodyPr/>
        <a:lstStyle/>
        <a:p>
          <a:endParaRPr lang="sv-SE"/>
        </a:p>
      </dgm:t>
    </dgm:pt>
    <dgm:pt modelId="{5E792C61-1F21-4C90-AA2B-E5582BDAE095}" type="pres">
      <dgm:prSet presAssocID="{DD0B6D26-ECEA-49B0-A26E-400A7C6EBC04}" presName="connectorText" presStyleLbl="sibTrans2D1" presStyleIdx="5" presStyleCnt="6"/>
      <dgm:spPr/>
      <dgm:t>
        <a:bodyPr/>
        <a:lstStyle/>
        <a:p>
          <a:endParaRPr lang="sv-SE"/>
        </a:p>
      </dgm:t>
    </dgm:pt>
  </dgm:ptLst>
  <dgm:cxnLst>
    <dgm:cxn modelId="{4ED87200-903D-48B2-AB15-465DCDC4DCB9}" type="presOf" srcId="{DD0B6D26-ECEA-49B0-A26E-400A7C6EBC04}" destId="{5A04F6FC-988B-48E7-AD88-BE67FE6AC0EC}" srcOrd="0" destOrd="0" presId="urn:microsoft.com/office/officeart/2005/8/layout/cycle2"/>
    <dgm:cxn modelId="{1E651DFD-E60D-42C1-8BB9-3FA69D96DBFE}" type="presOf" srcId="{EE604495-8882-41C5-A172-28E8E44217BE}" destId="{F3687F0B-8CA1-4369-AF1D-C980597F99B2}" srcOrd="0" destOrd="0" presId="urn:microsoft.com/office/officeart/2005/8/layout/cycle2"/>
    <dgm:cxn modelId="{F28B097C-1664-471E-B6F4-5514D4D5C003}" type="presOf" srcId="{D2D71360-EE84-43A9-851C-17666C117605}" destId="{35B77686-BBA0-42DA-9767-4049FB935712}" srcOrd="0" destOrd="0" presId="urn:microsoft.com/office/officeart/2005/8/layout/cycle2"/>
    <dgm:cxn modelId="{91BBE2C0-F257-4035-9728-E08C37666751}" type="presOf" srcId="{C87AA8C8-0446-4780-9C1C-C3E263EF3935}" destId="{4E4D940B-56A4-4227-A510-9891AFE4A104}" srcOrd="0" destOrd="0" presId="urn:microsoft.com/office/officeart/2005/8/layout/cycle2"/>
    <dgm:cxn modelId="{52733390-C517-4DE7-8A12-932B7939DB66}" type="presOf" srcId="{BC3F3B15-3577-4D80-8657-2C48533C0780}" destId="{13420BFA-D780-4D31-8B3F-414C518F17E4}" srcOrd="0" destOrd="0" presId="urn:microsoft.com/office/officeart/2005/8/layout/cycle2"/>
    <dgm:cxn modelId="{7B7E39E3-0879-4714-9F2B-B3479631886F}" type="presOf" srcId="{C8E5F199-6C93-4172-B517-DECA1C1E5AD5}" destId="{71DA3686-6CF0-4E8C-90F7-E04C81651463}" srcOrd="0" destOrd="0" presId="urn:microsoft.com/office/officeart/2005/8/layout/cycle2"/>
    <dgm:cxn modelId="{5D1D8B43-E9E8-47AA-A3CA-E8204FD624F6}" srcId="{ED6102B8-3A40-4691-A8E7-FDD09EAA436C}" destId="{BC3F3B15-3577-4D80-8657-2C48533C0780}" srcOrd="1" destOrd="0" parTransId="{8DA6B613-7558-46DA-91A5-955AB6B1BE24}" sibTransId="{D2D71360-EE84-43A9-851C-17666C117605}"/>
    <dgm:cxn modelId="{630C42A7-02DB-40BB-8A66-ADACC2AC6294}" type="presOf" srcId="{5894FCFE-27CC-49F5-AD50-374A485356D4}" destId="{479D7A75-F4F7-46C6-BFE6-0B01A956DE7E}" srcOrd="0" destOrd="0" presId="urn:microsoft.com/office/officeart/2005/8/layout/cycle2"/>
    <dgm:cxn modelId="{C7B77EE8-2B05-4227-B2D8-CE2A3831C0BE}" type="presOf" srcId="{88CB0D2C-3435-4932-AAC9-8C4B74D8B971}" destId="{3F98896C-0193-489E-9514-C38D0348FD1F}" srcOrd="1" destOrd="0" presId="urn:microsoft.com/office/officeart/2005/8/layout/cycle2"/>
    <dgm:cxn modelId="{F905BCDD-1131-4128-B9A2-FBE809D199FF}" type="presOf" srcId="{ED918119-507B-436A-A9D6-39B75E15B0A7}" destId="{21DF8EE8-DF79-41C8-AB0A-EBE8B9748C2F}" srcOrd="1" destOrd="0" presId="urn:microsoft.com/office/officeart/2005/8/layout/cycle2"/>
    <dgm:cxn modelId="{D658F646-C46C-4BB8-A938-CDC8E34B8D6B}" srcId="{ED6102B8-3A40-4691-A8E7-FDD09EAA436C}" destId="{EE604495-8882-41C5-A172-28E8E44217BE}" srcOrd="2" destOrd="0" parTransId="{7F2BC92E-0A0B-44B4-B269-0CA5B0004F7C}" sibTransId="{ED918119-507B-436A-A9D6-39B75E15B0A7}"/>
    <dgm:cxn modelId="{31426891-CCBC-4555-902E-BE6CBC1EA84A}" type="presOf" srcId="{88CB0D2C-3435-4932-AAC9-8C4B74D8B971}" destId="{CE995965-CA7F-49BA-B6CC-668232E16F3B}" srcOrd="0" destOrd="0" presId="urn:microsoft.com/office/officeart/2005/8/layout/cycle2"/>
    <dgm:cxn modelId="{E1151974-916B-4735-9B68-C038A12B6D35}" type="presOf" srcId="{DD0B6D26-ECEA-49B0-A26E-400A7C6EBC04}" destId="{5E792C61-1F21-4C90-AA2B-E5582BDAE095}" srcOrd="1" destOrd="0" presId="urn:microsoft.com/office/officeart/2005/8/layout/cycle2"/>
    <dgm:cxn modelId="{48C41C87-D1B8-44F1-B000-FEFC113997E3}" srcId="{ED6102B8-3A40-4691-A8E7-FDD09EAA436C}" destId="{255E31BC-687E-49E0-B706-720E4613BD80}" srcOrd="5" destOrd="0" parTransId="{9733D620-5734-464D-9DC1-FDEA33235743}" sibTransId="{DD0B6D26-ECEA-49B0-A26E-400A7C6EBC04}"/>
    <dgm:cxn modelId="{0875D35E-BAEE-49E6-88E1-9CBC14B4D9B6}" type="presOf" srcId="{D0A7AB2F-735A-43D9-B2B3-1883F8AD2349}" destId="{26630D69-44E0-410E-82FA-1F57B4249F31}" srcOrd="0" destOrd="0" presId="urn:microsoft.com/office/officeart/2005/8/layout/cycle2"/>
    <dgm:cxn modelId="{E7C6E85B-72CF-477D-934D-3877C6D4E4E0}" srcId="{ED6102B8-3A40-4691-A8E7-FDD09EAA436C}" destId="{C87AA8C8-0446-4780-9C1C-C3E263EF3935}" srcOrd="0" destOrd="0" parTransId="{FE4B198F-CDBC-4C45-A9A8-22E04846B3B7}" sibTransId="{88CB0D2C-3435-4932-AAC9-8C4B74D8B971}"/>
    <dgm:cxn modelId="{BB2AF1D2-7E2B-489D-99E3-8F4689DCE5E2}" type="presOf" srcId="{9D381FFC-E559-4560-A684-FD8605D5F072}" destId="{4E93BA1F-A3C6-4919-BB30-600202991941}" srcOrd="0" destOrd="0" presId="urn:microsoft.com/office/officeart/2005/8/layout/cycle2"/>
    <dgm:cxn modelId="{DAD72860-1928-46DE-BC4A-8F7E749229D3}" srcId="{ED6102B8-3A40-4691-A8E7-FDD09EAA436C}" destId="{D0A7AB2F-735A-43D9-B2B3-1883F8AD2349}" srcOrd="4" destOrd="0" parTransId="{107D4C34-78E2-44E6-B30D-6A04EFCBEC40}" sibTransId="{C8E5F199-6C93-4172-B517-DECA1C1E5AD5}"/>
    <dgm:cxn modelId="{E423D1CB-03B8-40E7-B95E-F4BCA5BB45FE}" type="presOf" srcId="{ED6102B8-3A40-4691-A8E7-FDD09EAA436C}" destId="{55CE8760-4FB0-47BF-A3A1-094E35C75E13}" srcOrd="0" destOrd="0" presId="urn:microsoft.com/office/officeart/2005/8/layout/cycle2"/>
    <dgm:cxn modelId="{B2B05ACE-FFD1-47C1-81D3-7403AC3CCAB7}" type="presOf" srcId="{D2D71360-EE84-43A9-851C-17666C117605}" destId="{89C2ADFA-C3CC-4457-ADE5-7B6D776FC3F5}" srcOrd="1" destOrd="0" presId="urn:microsoft.com/office/officeart/2005/8/layout/cycle2"/>
    <dgm:cxn modelId="{94EE3041-21ED-4C25-9D51-FB1DA62D8ED5}" srcId="{ED6102B8-3A40-4691-A8E7-FDD09EAA436C}" destId="{5894FCFE-27CC-49F5-AD50-374A485356D4}" srcOrd="3" destOrd="0" parTransId="{ACCB6CF9-9ED3-489A-9941-6A3216A92F61}" sibTransId="{9D381FFC-E559-4560-A684-FD8605D5F072}"/>
    <dgm:cxn modelId="{204F75D6-B0C8-4EFF-9A6E-9053E42E4F7D}" type="presOf" srcId="{C8E5F199-6C93-4172-B517-DECA1C1E5AD5}" destId="{0A886964-0019-4E4B-B183-606262728C9E}" srcOrd="1" destOrd="0" presId="urn:microsoft.com/office/officeart/2005/8/layout/cycle2"/>
    <dgm:cxn modelId="{96D70605-12E3-41FC-8D01-6860EB9418A2}" type="presOf" srcId="{255E31BC-687E-49E0-B706-720E4613BD80}" destId="{88535570-D27D-4AD3-AEF6-E15826E91A8B}" srcOrd="0" destOrd="0" presId="urn:microsoft.com/office/officeart/2005/8/layout/cycle2"/>
    <dgm:cxn modelId="{1892600D-11EB-4F1D-AAE8-C597E0EA39CC}" type="presOf" srcId="{9D381FFC-E559-4560-A684-FD8605D5F072}" destId="{026CC2E1-5ECC-4563-A189-1E5C1DA828E6}" srcOrd="1" destOrd="0" presId="urn:microsoft.com/office/officeart/2005/8/layout/cycle2"/>
    <dgm:cxn modelId="{9596732F-17BC-44EB-8614-3A657A81D4CA}" type="presOf" srcId="{ED918119-507B-436A-A9D6-39B75E15B0A7}" destId="{85B690AB-9293-4F62-8FCE-5D3288AEB0FF}" srcOrd="0" destOrd="0" presId="urn:microsoft.com/office/officeart/2005/8/layout/cycle2"/>
    <dgm:cxn modelId="{16AE5C8E-9EFF-428D-84AB-D6DD3C95B576}" type="presParOf" srcId="{55CE8760-4FB0-47BF-A3A1-094E35C75E13}" destId="{4E4D940B-56A4-4227-A510-9891AFE4A104}" srcOrd="0" destOrd="0" presId="urn:microsoft.com/office/officeart/2005/8/layout/cycle2"/>
    <dgm:cxn modelId="{977FD745-1E66-4EE7-9EF5-2C6F3A5D9E3E}" type="presParOf" srcId="{55CE8760-4FB0-47BF-A3A1-094E35C75E13}" destId="{CE995965-CA7F-49BA-B6CC-668232E16F3B}" srcOrd="1" destOrd="0" presId="urn:microsoft.com/office/officeart/2005/8/layout/cycle2"/>
    <dgm:cxn modelId="{F19ADFA8-DE24-4897-92CA-3A2AD7E35F1B}" type="presParOf" srcId="{CE995965-CA7F-49BA-B6CC-668232E16F3B}" destId="{3F98896C-0193-489E-9514-C38D0348FD1F}" srcOrd="0" destOrd="0" presId="urn:microsoft.com/office/officeart/2005/8/layout/cycle2"/>
    <dgm:cxn modelId="{4DD9A9B0-B3B0-47D6-B852-87E40AE84B0E}" type="presParOf" srcId="{55CE8760-4FB0-47BF-A3A1-094E35C75E13}" destId="{13420BFA-D780-4D31-8B3F-414C518F17E4}" srcOrd="2" destOrd="0" presId="urn:microsoft.com/office/officeart/2005/8/layout/cycle2"/>
    <dgm:cxn modelId="{DAA66F28-C197-4062-8BDA-B4BD31A6933F}" type="presParOf" srcId="{55CE8760-4FB0-47BF-A3A1-094E35C75E13}" destId="{35B77686-BBA0-42DA-9767-4049FB935712}" srcOrd="3" destOrd="0" presId="urn:microsoft.com/office/officeart/2005/8/layout/cycle2"/>
    <dgm:cxn modelId="{F23FB506-B0D1-47CF-A947-54F2A40F306B}" type="presParOf" srcId="{35B77686-BBA0-42DA-9767-4049FB935712}" destId="{89C2ADFA-C3CC-4457-ADE5-7B6D776FC3F5}" srcOrd="0" destOrd="0" presId="urn:microsoft.com/office/officeart/2005/8/layout/cycle2"/>
    <dgm:cxn modelId="{0BF2BA31-2492-4F83-A187-DD4F4C168C55}" type="presParOf" srcId="{55CE8760-4FB0-47BF-A3A1-094E35C75E13}" destId="{F3687F0B-8CA1-4369-AF1D-C980597F99B2}" srcOrd="4" destOrd="0" presId="urn:microsoft.com/office/officeart/2005/8/layout/cycle2"/>
    <dgm:cxn modelId="{11FC6CC7-C6F4-4156-95DE-1C2F4EA6B4B8}" type="presParOf" srcId="{55CE8760-4FB0-47BF-A3A1-094E35C75E13}" destId="{85B690AB-9293-4F62-8FCE-5D3288AEB0FF}" srcOrd="5" destOrd="0" presId="urn:microsoft.com/office/officeart/2005/8/layout/cycle2"/>
    <dgm:cxn modelId="{18F736BD-EAA7-4224-946D-966074786492}" type="presParOf" srcId="{85B690AB-9293-4F62-8FCE-5D3288AEB0FF}" destId="{21DF8EE8-DF79-41C8-AB0A-EBE8B9748C2F}" srcOrd="0" destOrd="0" presId="urn:microsoft.com/office/officeart/2005/8/layout/cycle2"/>
    <dgm:cxn modelId="{FC151DAF-E516-49B6-8CE5-73648E4A7F34}" type="presParOf" srcId="{55CE8760-4FB0-47BF-A3A1-094E35C75E13}" destId="{479D7A75-F4F7-46C6-BFE6-0B01A956DE7E}" srcOrd="6" destOrd="0" presId="urn:microsoft.com/office/officeart/2005/8/layout/cycle2"/>
    <dgm:cxn modelId="{0BE7BEEA-AFE1-48BF-AAB3-F7FF5040FE7B}" type="presParOf" srcId="{55CE8760-4FB0-47BF-A3A1-094E35C75E13}" destId="{4E93BA1F-A3C6-4919-BB30-600202991941}" srcOrd="7" destOrd="0" presId="urn:microsoft.com/office/officeart/2005/8/layout/cycle2"/>
    <dgm:cxn modelId="{EF90402F-C3A4-477D-9C7A-F5C143AF793F}" type="presParOf" srcId="{4E93BA1F-A3C6-4919-BB30-600202991941}" destId="{026CC2E1-5ECC-4563-A189-1E5C1DA828E6}" srcOrd="0" destOrd="0" presId="urn:microsoft.com/office/officeart/2005/8/layout/cycle2"/>
    <dgm:cxn modelId="{F0B7AA95-18DD-41DA-8461-D224D47B804D}" type="presParOf" srcId="{55CE8760-4FB0-47BF-A3A1-094E35C75E13}" destId="{26630D69-44E0-410E-82FA-1F57B4249F31}" srcOrd="8" destOrd="0" presId="urn:microsoft.com/office/officeart/2005/8/layout/cycle2"/>
    <dgm:cxn modelId="{802652D7-D9FB-4819-B924-B82DA08A2F94}" type="presParOf" srcId="{55CE8760-4FB0-47BF-A3A1-094E35C75E13}" destId="{71DA3686-6CF0-4E8C-90F7-E04C81651463}" srcOrd="9" destOrd="0" presId="urn:microsoft.com/office/officeart/2005/8/layout/cycle2"/>
    <dgm:cxn modelId="{AA181BFE-C6D5-415E-8FDA-7CB80E6F79B0}" type="presParOf" srcId="{71DA3686-6CF0-4E8C-90F7-E04C81651463}" destId="{0A886964-0019-4E4B-B183-606262728C9E}" srcOrd="0" destOrd="0" presId="urn:microsoft.com/office/officeart/2005/8/layout/cycle2"/>
    <dgm:cxn modelId="{0790222B-0D74-49B1-86AD-1BDFFF36E221}" type="presParOf" srcId="{55CE8760-4FB0-47BF-A3A1-094E35C75E13}" destId="{88535570-D27D-4AD3-AEF6-E15826E91A8B}" srcOrd="10" destOrd="0" presId="urn:microsoft.com/office/officeart/2005/8/layout/cycle2"/>
    <dgm:cxn modelId="{07801FF7-12AD-4416-B7C4-88B5DE1383B9}" type="presParOf" srcId="{55CE8760-4FB0-47BF-A3A1-094E35C75E13}" destId="{5A04F6FC-988B-48E7-AD88-BE67FE6AC0EC}" srcOrd="11" destOrd="0" presId="urn:microsoft.com/office/officeart/2005/8/layout/cycle2"/>
    <dgm:cxn modelId="{D854B95D-7EF7-4696-8D71-F671ADDBA98F}" type="presParOf" srcId="{5A04F6FC-988B-48E7-AD88-BE67FE6AC0EC}" destId="{5E792C61-1F21-4C90-AA2B-E5582BDAE0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D940B-56A4-4227-A510-9891AFE4A104}">
      <dsp:nvSpPr>
        <dsp:cNvPr id="0" name=""/>
        <dsp:cNvSpPr/>
      </dsp:nvSpPr>
      <dsp:spPr>
        <a:xfrm>
          <a:off x="1084368" y="0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2</a:t>
          </a:r>
        </a:p>
      </dsp:txBody>
      <dsp:txXfrm>
        <a:off x="1143463" y="59095"/>
        <a:ext cx="285338" cy="285338"/>
      </dsp:txXfrm>
    </dsp:sp>
    <dsp:sp modelId="{CE995965-CA7F-49BA-B6CC-668232E16F3B}">
      <dsp:nvSpPr>
        <dsp:cNvPr id="0" name=""/>
        <dsp:cNvSpPr/>
      </dsp:nvSpPr>
      <dsp:spPr>
        <a:xfrm rot="1335329">
          <a:off x="1494682" y="231878"/>
          <a:ext cx="62882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495385" y="255544"/>
        <a:ext cx="44017" cy="81714"/>
      </dsp:txXfrm>
    </dsp:sp>
    <dsp:sp modelId="{13420BFA-D780-4D31-8B3F-414C518F17E4}">
      <dsp:nvSpPr>
        <dsp:cNvPr id="0" name=""/>
        <dsp:cNvSpPr/>
      </dsp:nvSpPr>
      <dsp:spPr>
        <a:xfrm>
          <a:off x="1567643" y="197767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3</a:t>
          </a:r>
        </a:p>
      </dsp:txBody>
      <dsp:txXfrm>
        <a:off x="1626738" y="256862"/>
        <a:ext cx="285338" cy="285338"/>
      </dsp:txXfrm>
    </dsp:sp>
    <dsp:sp modelId="{35B77686-BBA0-42DA-9767-4049FB935712}">
      <dsp:nvSpPr>
        <dsp:cNvPr id="0" name=""/>
        <dsp:cNvSpPr/>
      </dsp:nvSpPr>
      <dsp:spPr>
        <a:xfrm rot="4725780">
          <a:off x="1790274" y="580814"/>
          <a:ext cx="57358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797201" y="599613"/>
        <a:ext cx="40151" cy="81714"/>
      </dsp:txXfrm>
    </dsp:sp>
    <dsp:sp modelId="{F3687F0B-8CA1-4369-AF1D-C980597F99B2}">
      <dsp:nvSpPr>
        <dsp:cNvPr id="0" name=""/>
        <dsp:cNvSpPr/>
      </dsp:nvSpPr>
      <dsp:spPr>
        <a:xfrm>
          <a:off x="1667367" y="699708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/>
            <a:t>SMS</a:t>
          </a:r>
        </a:p>
      </dsp:txBody>
      <dsp:txXfrm>
        <a:off x="1726462" y="758803"/>
        <a:ext cx="285338" cy="285338"/>
      </dsp:txXfrm>
    </dsp:sp>
    <dsp:sp modelId="{85B690AB-9293-4F62-8FCE-5D3288AEB0FF}">
      <dsp:nvSpPr>
        <dsp:cNvPr id="0" name=""/>
        <dsp:cNvSpPr/>
      </dsp:nvSpPr>
      <dsp:spPr>
        <a:xfrm rot="8668907">
          <a:off x="1644048" y="976586"/>
          <a:ext cx="48891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1657350" y="999564"/>
        <a:ext cx="34224" cy="81714"/>
      </dsp:txXfrm>
    </dsp:sp>
    <dsp:sp modelId="{479D7A75-F4F7-46C6-BFE6-0B01A956DE7E}">
      <dsp:nvSpPr>
        <dsp:cNvPr id="0" name=""/>
        <dsp:cNvSpPr/>
      </dsp:nvSpPr>
      <dsp:spPr>
        <a:xfrm>
          <a:off x="1263840" y="987735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 err="1" smtClean="0"/>
            <a:t>Letterv</a:t>
          </a:r>
          <a:endParaRPr lang="sv-SE" sz="600" kern="1200" dirty="0"/>
        </a:p>
      </dsp:txBody>
      <dsp:txXfrm>
        <a:off x="1322935" y="1046830"/>
        <a:ext cx="285338" cy="285338"/>
      </dsp:txXfrm>
    </dsp:sp>
    <dsp:sp modelId="{4E93BA1F-A3C6-4919-BB30-600202991941}">
      <dsp:nvSpPr>
        <dsp:cNvPr id="0" name=""/>
        <dsp:cNvSpPr/>
      </dsp:nvSpPr>
      <dsp:spPr>
        <a:xfrm rot="11707877">
          <a:off x="1162194" y="1049978"/>
          <a:ext cx="78533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1185346" y="1080291"/>
        <a:ext cx="54973" cy="81714"/>
      </dsp:txXfrm>
    </dsp:sp>
    <dsp:sp modelId="{26630D69-44E0-410E-82FA-1F57B4249F31}">
      <dsp:nvSpPr>
        <dsp:cNvPr id="0" name=""/>
        <dsp:cNvSpPr/>
      </dsp:nvSpPr>
      <dsp:spPr>
        <a:xfrm>
          <a:off x="731262" y="843722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00" kern="1200" dirty="0" err="1" smtClean="0"/>
            <a:t>Home</a:t>
          </a:r>
          <a:r>
            <a:rPr lang="sv-SE" sz="400" kern="1200" dirty="0" smtClean="0"/>
            <a:t> </a:t>
          </a:r>
          <a:r>
            <a:rPr lang="sv-SE" sz="400" kern="1200" dirty="0" err="1" smtClean="0"/>
            <a:t>visitk</a:t>
          </a:r>
          <a:endParaRPr lang="sv-SE" sz="400" kern="1200" dirty="0"/>
        </a:p>
      </dsp:txBody>
      <dsp:txXfrm>
        <a:off x="790357" y="902817"/>
        <a:ext cx="285338" cy="285338"/>
      </dsp:txXfrm>
    </dsp:sp>
    <dsp:sp modelId="{71DA3686-6CF0-4E8C-90F7-E04C81651463}">
      <dsp:nvSpPr>
        <dsp:cNvPr id="0" name=""/>
        <dsp:cNvSpPr/>
      </dsp:nvSpPr>
      <dsp:spPr>
        <a:xfrm rot="15738601">
          <a:off x="859242" y="709279"/>
          <a:ext cx="75163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872025" y="747690"/>
        <a:ext cx="52614" cy="81714"/>
      </dsp:txXfrm>
    </dsp:sp>
    <dsp:sp modelId="{88535570-D27D-4AD3-AEF6-E15826E91A8B}">
      <dsp:nvSpPr>
        <dsp:cNvPr id="0" name=""/>
        <dsp:cNvSpPr/>
      </dsp:nvSpPr>
      <dsp:spPr>
        <a:xfrm>
          <a:off x="658287" y="303280"/>
          <a:ext cx="403528" cy="403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00" kern="1200" dirty="0"/>
            <a:t>Telefon 1</a:t>
          </a:r>
        </a:p>
      </dsp:txBody>
      <dsp:txXfrm>
        <a:off x="717382" y="362375"/>
        <a:ext cx="285338" cy="285338"/>
      </dsp:txXfrm>
    </dsp:sp>
    <dsp:sp modelId="{5A04F6FC-988B-48E7-AD88-BE67FE6AC0EC}">
      <dsp:nvSpPr>
        <dsp:cNvPr id="0" name=""/>
        <dsp:cNvSpPr/>
      </dsp:nvSpPr>
      <dsp:spPr>
        <a:xfrm rot="19473423">
          <a:off x="1039974" y="286348"/>
          <a:ext cx="63317" cy="136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>
        <a:off x="1041734" y="319094"/>
        <a:ext cx="44322" cy="8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r">
              <a:defRPr sz="1200"/>
            </a:lvl1pPr>
          </a:lstStyle>
          <a:p>
            <a:fld id="{A132E769-E85A-45A4-A2DE-0009192EF993}" type="datetimeFigureOut">
              <a:rPr lang="sv-SE" smtClean="0"/>
              <a:pPr/>
              <a:t>2018-12-02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r">
              <a:defRPr sz="1200"/>
            </a:lvl1pPr>
          </a:lstStyle>
          <a:p>
            <a:fld id="{E0117339-82C4-43E9-AE6E-97C55C46C677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/>
          <a:lstStyle>
            <a:lvl1pPr algn="r">
              <a:defRPr sz="1200"/>
            </a:lvl1pPr>
          </a:lstStyle>
          <a:p>
            <a:fld id="{64394E0B-D286-45A8-9C48-CA7C77316C5E}" type="datetimeFigureOut">
              <a:rPr lang="sv-SE" smtClean="0"/>
              <a:pPr/>
              <a:t>2018-12-02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7" tIns="46489" rIns="92977" bIns="46489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977" tIns="46489" rIns="92977" bIns="46489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2977" tIns="46489" rIns="92977" bIns="46489" rtlCol="0" anchor="b"/>
          <a:lstStyle>
            <a:lvl1pPr algn="r">
              <a:defRPr sz="1200"/>
            </a:lvl1pPr>
          </a:lstStyle>
          <a:p>
            <a:fld id="{60D65127-3D34-4191-B8AB-5DEDB55277B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0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0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9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984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3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3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58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35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2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8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0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När de</a:t>
            </a:r>
            <a:r>
              <a:rPr lang="sv-SE" baseline="0" dirty="0"/>
              <a:t> har tackat ja till KAA, att komma på Aktivitet så arbetar vi utifrån den här metoden och faser.</a:t>
            </a:r>
          </a:p>
          <a:p>
            <a:endParaRPr lang="sv-SE" baseline="0" dirty="0"/>
          </a:p>
          <a:p>
            <a:r>
              <a:rPr lang="sv-SE" baseline="0" dirty="0"/>
              <a:t>(Längst ner på sidan)</a:t>
            </a:r>
          </a:p>
          <a:p>
            <a:r>
              <a:rPr lang="sv-SE" baseline="0" dirty="0"/>
              <a:t>De kan vara här mellan 1-4 år och det vi arbetar med hela tiden är motivation och bekräftelse.</a:t>
            </a:r>
          </a:p>
          <a:p>
            <a:endParaRPr lang="sv-SE" baseline="0" dirty="0"/>
          </a:p>
          <a:p>
            <a:r>
              <a:rPr lang="sv-SE" baseline="0" dirty="0"/>
              <a:t>Kartläggning – ett antal samtal, enskilt.</a:t>
            </a:r>
          </a:p>
          <a:p>
            <a:r>
              <a:rPr lang="sv-SE" baseline="0" dirty="0"/>
              <a:t>Relationskapande – social samvaro med övriga. Att tillhöra gruppen. </a:t>
            </a:r>
          </a:p>
          <a:p>
            <a:r>
              <a:rPr lang="sv-SE" baseline="0" dirty="0"/>
              <a:t>Uppbyggnad – Prova olika saker, hitta vad man tycker är roligt/intressant. Stärkas och utvecklas.</a:t>
            </a:r>
          </a:p>
          <a:p>
            <a:r>
              <a:rPr lang="sv-SE" baseline="0" dirty="0"/>
              <a:t>Handling – Här vet man vad man vill, lära sig hur man gör. Börja planera. Skapa en plan för framtiden.</a:t>
            </a:r>
          </a:p>
          <a:p>
            <a:r>
              <a:rPr lang="sv-SE" baseline="0" dirty="0"/>
              <a:t>Matchning – Arbetar aktivt mot sin plan.</a:t>
            </a:r>
          </a:p>
          <a:p>
            <a:endParaRPr lang="sv-SE" baseline="0" dirty="0"/>
          </a:p>
          <a:p>
            <a:r>
              <a:rPr lang="sv-SE" b="1" baseline="0" dirty="0"/>
              <a:t>Praktik</a:t>
            </a:r>
            <a:r>
              <a:rPr lang="sv-SE" baseline="0" dirty="0"/>
              <a:t> används i alla faser beroende på vad man vill uppnå. (I kartläggning som ADL)</a:t>
            </a:r>
          </a:p>
          <a:p>
            <a:r>
              <a:rPr lang="sv-SE" baseline="0" dirty="0"/>
              <a:t>Arbetsträning fas 1, Prova på fas 2-3, praktik fas 4-5. </a:t>
            </a:r>
            <a:r>
              <a:rPr lang="sv-SE" b="1" baseline="0" dirty="0"/>
              <a:t>Inom parantes </a:t>
            </a:r>
            <a:r>
              <a:rPr lang="sv-SE" baseline="0" dirty="0"/>
              <a:t>om vi får ESF Mål3projekt där KAA är ett delprojekt i UNG GÄVLE.</a:t>
            </a:r>
          </a:p>
          <a:p>
            <a:endParaRPr lang="sv-SE" baseline="0" dirty="0"/>
          </a:p>
          <a:p>
            <a:r>
              <a:rPr lang="sv-SE" b="1" baseline="0" dirty="0"/>
              <a:t>Bekräftelse</a:t>
            </a:r>
            <a:r>
              <a:rPr lang="sv-SE" baseline="0" dirty="0"/>
              <a:t>: Man kan inte misslyckas när man är med oss. De får alltid en ny chans. Kommer man försent några dagar så är det ok. ”kul att du kom!”</a:t>
            </a:r>
          </a:p>
          <a:p>
            <a:r>
              <a:rPr lang="sv-SE" baseline="0" dirty="0"/>
              <a:t>Vi har hela tiden fokus på det salutogena – alltså vikt på det som fungerar och ingen fokus på det som inte fungerar.</a:t>
            </a:r>
          </a:p>
          <a:p>
            <a:endParaRPr lang="sv-SE" baseline="0" dirty="0"/>
          </a:p>
          <a:p>
            <a:r>
              <a:rPr lang="sv-SE" b="1" baseline="0" dirty="0"/>
              <a:t>KASAM</a:t>
            </a:r>
            <a:r>
              <a:rPr lang="sv-SE" baseline="0" dirty="0"/>
              <a:t> är något som ingen av ungdomarna har. Har ingen mening med sitt liv, vad de ska göra, hur de ska göra. </a:t>
            </a:r>
          </a:p>
          <a:p>
            <a:r>
              <a:rPr lang="sv-SE" baseline="0" dirty="0"/>
              <a:t>Vad vi än arbetar med fångar vi upp KASAM så de ser en mening i det de gör. Att de kan hantera sin situation och förstår hur de ska göra.</a:t>
            </a:r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7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Vi arbetar med</a:t>
            </a:r>
            <a:r>
              <a:rPr lang="sv-SE" b="1" baseline="0" dirty="0"/>
              <a:t> nio olika teman med rullande schema.</a:t>
            </a:r>
          </a:p>
          <a:p>
            <a:endParaRPr lang="sv-SE" baseline="0" dirty="0"/>
          </a:p>
          <a:p>
            <a:r>
              <a:rPr lang="sv-SE" baseline="0" dirty="0"/>
              <a:t>Kommunikation</a:t>
            </a:r>
          </a:p>
          <a:p>
            <a:r>
              <a:rPr lang="sv-SE" baseline="0" dirty="0"/>
              <a:t>Motivation</a:t>
            </a:r>
          </a:p>
          <a:p>
            <a:r>
              <a:rPr lang="sv-SE" baseline="0" dirty="0"/>
              <a:t>Hälsa</a:t>
            </a:r>
          </a:p>
          <a:p>
            <a:r>
              <a:rPr lang="sv-SE" baseline="0" dirty="0"/>
              <a:t>Självbild/Självkänsla</a:t>
            </a:r>
          </a:p>
          <a:p>
            <a:r>
              <a:rPr lang="sv-SE" baseline="0" dirty="0"/>
              <a:t>Omvärld/Arbetsliv</a:t>
            </a:r>
          </a:p>
          <a:p>
            <a:r>
              <a:rPr lang="sv-SE" baseline="0" dirty="0"/>
              <a:t>Framtiden</a:t>
            </a:r>
          </a:p>
          <a:p>
            <a:r>
              <a:rPr lang="sv-SE" baseline="0" dirty="0"/>
              <a:t>Utbildning</a:t>
            </a:r>
          </a:p>
          <a:p>
            <a:r>
              <a:rPr lang="sv-SE" baseline="0" dirty="0"/>
              <a:t>Personlig marknadsföring</a:t>
            </a:r>
          </a:p>
          <a:p>
            <a:r>
              <a:rPr lang="sv-SE" baseline="0" dirty="0"/>
              <a:t>Målsökning</a:t>
            </a:r>
          </a:p>
          <a:p>
            <a:endParaRPr lang="sv-SE" baseline="0" dirty="0"/>
          </a:p>
          <a:p>
            <a:pPr defTabSz="929853">
              <a:defRPr/>
            </a:pPr>
            <a:r>
              <a:rPr lang="sv-SE" baseline="0" dirty="0"/>
              <a:t>Under varje tema arbetar vi </a:t>
            </a:r>
            <a:r>
              <a:rPr lang="sv-SE" b="1" baseline="0" dirty="0"/>
              <a:t>Workshop, Gruppövningar, Individuella uppgifter, Studiebesök/företagsbesök</a:t>
            </a:r>
            <a:r>
              <a:rPr lang="sv-SE" baseline="0" dirty="0"/>
              <a:t>.</a:t>
            </a:r>
            <a:r>
              <a:rPr lang="sv-SE" b="1" baseline="0" dirty="0"/>
              <a:t> Individuella samtal</a:t>
            </a:r>
            <a:r>
              <a:rPr lang="sv-SE" baseline="0" dirty="0"/>
              <a:t>.</a:t>
            </a:r>
          </a:p>
          <a:p>
            <a:r>
              <a:rPr lang="sv-SE" baseline="0" dirty="0"/>
              <a:t>Vi erbjuder också att arbeta med ett </a:t>
            </a:r>
            <a:r>
              <a:rPr lang="sv-SE" b="1" baseline="0" dirty="0"/>
              <a:t>intressearbete</a:t>
            </a:r>
            <a:r>
              <a:rPr lang="sv-SE" baseline="0" dirty="0"/>
              <a:t> – göra något som deltagarna själva är intresserad av – tavla, graffiti. Snickra, prova på sport osv. </a:t>
            </a:r>
          </a:p>
          <a:p>
            <a:endParaRPr lang="sv-SE" baseline="0" dirty="0"/>
          </a:p>
          <a:p>
            <a:r>
              <a:rPr lang="sv-SE" baseline="0" dirty="0"/>
              <a:t>Med intressearbete så jobbar vi handledare för att göra de redo för arbetsmarknaden. I varje aktivitet så får de kunskaper och erfarenheter som de själva inte vet om men som vi vet att de behöver för framtiden, vare sig de ska ut i utbildning eller arbete. </a:t>
            </a:r>
          </a:p>
          <a:p>
            <a:pPr defTabSz="929853">
              <a:defRPr/>
            </a:pPr>
            <a:r>
              <a:rPr lang="sv-SE" baseline="0" dirty="0"/>
              <a:t>De får jobba i grupp, lära sig det sociala samspelet, förbereda och planera, inköp, besöka olika butiker/arbetsplatser.</a:t>
            </a:r>
          </a:p>
          <a:p>
            <a:endParaRPr lang="sv-SE" baseline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8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853">
              <a:defRPr/>
            </a:pPr>
            <a:r>
              <a:rPr lang="sv-SE" dirty="0"/>
              <a:t>Därför ser</a:t>
            </a:r>
            <a:r>
              <a:rPr lang="sv-SE" baseline="0" dirty="0"/>
              <a:t> vi det så viktigt att få ge de en trygg och tillåtande plats att gå till.</a:t>
            </a:r>
          </a:p>
          <a:p>
            <a:pPr marL="174348" indent="-174348" defTabSz="929853">
              <a:buFontTx/>
              <a:buChar char="-"/>
              <a:defRPr/>
            </a:pPr>
            <a:r>
              <a:rPr lang="sv-SE" b="1" baseline="0" dirty="0"/>
              <a:t>Inget är ett misslyckande</a:t>
            </a:r>
          </a:p>
          <a:p>
            <a:pPr marL="174348" indent="-174348" defTabSz="929853">
              <a:buFontTx/>
              <a:buChar char="-"/>
              <a:defRPr/>
            </a:pPr>
            <a:r>
              <a:rPr lang="sv-SE" b="1" baseline="0" dirty="0"/>
              <a:t>Alla får alltid en ny chans</a:t>
            </a:r>
            <a:endParaRPr lang="sv-SE" b="1" dirty="0"/>
          </a:p>
          <a:p>
            <a:pPr marL="174348" indent="-174348" defTabSz="929853">
              <a:buFontTx/>
              <a:buChar char="-"/>
              <a:defRPr/>
            </a:pPr>
            <a:r>
              <a:rPr lang="sv-SE" b="1" dirty="0"/>
              <a:t>Utvecklas i egen takt</a:t>
            </a:r>
          </a:p>
          <a:p>
            <a:pPr marL="174348" indent="-174348" defTabSz="929853">
              <a:buFontTx/>
              <a:buChar char="-"/>
              <a:defRPr/>
            </a:pPr>
            <a:endParaRPr lang="sv-SE" dirty="0"/>
          </a:p>
          <a:p>
            <a:r>
              <a:rPr lang="sv-SE" b="1" u="sng" baseline="0" dirty="0"/>
              <a:t>Några exempel på förändringar som har skett:</a:t>
            </a:r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sv-SE" dirty="0"/>
              <a:t>En person - </a:t>
            </a:r>
            <a:r>
              <a:rPr lang="sv-SE" b="1" dirty="0"/>
              <a:t>möte ute </a:t>
            </a:r>
            <a:r>
              <a:rPr lang="sv-SE" dirty="0"/>
              <a:t>– sen in och till praktik</a:t>
            </a:r>
          </a:p>
          <a:p>
            <a:endParaRPr lang="sv-SE" dirty="0"/>
          </a:p>
          <a:p>
            <a:pPr marL="174348" indent="-174348" defTabSz="929853">
              <a:buFont typeface="Arial" panose="020B0604020202020204" pitchFamily="34" charset="0"/>
              <a:buChar char="•"/>
              <a:defRPr/>
            </a:pPr>
            <a:r>
              <a:rPr lang="sv-SE" dirty="0"/>
              <a:t>En person – </a:t>
            </a:r>
            <a:r>
              <a:rPr lang="sv-SE" b="1" dirty="0"/>
              <a:t>folkskygg</a:t>
            </a:r>
            <a:r>
              <a:rPr lang="sv-SE" dirty="0"/>
              <a:t>, huvan på, sen av.  – stöd av övriga i gruppen.</a:t>
            </a:r>
          </a:p>
          <a:p>
            <a:pPr defTabSz="929853">
              <a:defRPr/>
            </a:pPr>
            <a:r>
              <a:rPr lang="sv-SE" dirty="0"/>
              <a:t>	Vi lät honom ha huvan på och en dag tog han plötsligt av sig den.</a:t>
            </a:r>
          </a:p>
          <a:p>
            <a:endParaRPr lang="sv-SE" b="1" dirty="0"/>
          </a:p>
          <a:p>
            <a:pPr marL="174348" indent="-174348">
              <a:buFont typeface="Arial" panose="020B0604020202020204" pitchFamily="34" charset="0"/>
              <a:buChar char="•"/>
            </a:pPr>
            <a:r>
              <a:rPr lang="sv-SE" dirty="0"/>
              <a:t>En person – </a:t>
            </a:r>
            <a:r>
              <a:rPr lang="sv-SE" b="1" dirty="0"/>
              <a:t>Bästa som har hänt mig</a:t>
            </a:r>
            <a:r>
              <a:rPr lang="sv-SE" dirty="0"/>
              <a:t>. Känner mig pånyttfödd. Det är som att mitt liv börjar nu. 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 Alla kommer frivilligt. </a:t>
            </a:r>
            <a:r>
              <a:rPr lang="sv-SE" baseline="0" dirty="0"/>
              <a:t>Alla har </a:t>
            </a:r>
            <a:r>
              <a:rPr lang="sv-SE" i="1" u="sng" baseline="0" dirty="0"/>
              <a:t>valt</a:t>
            </a:r>
            <a:r>
              <a:rPr lang="sv-SE" baseline="0" dirty="0"/>
              <a:t> att närvara/tillhöra.</a:t>
            </a:r>
          </a:p>
          <a:p>
            <a:r>
              <a:rPr lang="sv-SE" baseline="0" dirty="0"/>
              <a:t>Börjar bli motiverade, vad de ska göra i framtiden.</a:t>
            </a:r>
          </a:p>
          <a:p>
            <a:r>
              <a:rPr lang="sv-SE" baseline="0" dirty="0"/>
              <a:t>Några har sökt utbildning. Några jobbar aktivt att söka jobb.</a:t>
            </a:r>
          </a:p>
          <a:p>
            <a:endParaRPr lang="sv-SE" baseline="0" dirty="0"/>
          </a:p>
          <a:p>
            <a:pPr defTabSz="929853"/>
            <a:r>
              <a:rPr lang="sv-SE" b="1" dirty="0"/>
              <a:t>Vi vet att vi är på rätt spår.</a:t>
            </a:r>
            <a:r>
              <a:rPr lang="sv-SE" dirty="0"/>
              <a:t> Förra veckan sa en av ungdomarna:</a:t>
            </a:r>
            <a:r>
              <a:rPr lang="sv-SE" baseline="0" dirty="0"/>
              <a:t> </a:t>
            </a:r>
            <a:r>
              <a:rPr lang="sv-SE" i="1" dirty="0"/>
              <a:t>”Det här borde ju alla i hela Sverige få”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3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</a:t>
            </a:r>
            <a:r>
              <a:rPr lang="sv-SE" baseline="0" dirty="0"/>
              <a:t> är några av de ungdomar vi jobbar med och i bakgrunden ser vi ett intressearbete.</a:t>
            </a:r>
          </a:p>
          <a:p>
            <a:r>
              <a:rPr lang="sv-SE" baseline="0" dirty="0"/>
              <a:t>Den här bilden togs av en fotograf som dokumenterar vår verksamhet.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4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5127-3D34-4191-B8AB-5DEDB55277B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43608" y="1249906"/>
            <a:ext cx="4824000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43608" y="2733876"/>
            <a:ext cx="4824000" cy="504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underrubrik</a:t>
            </a:r>
            <a:endParaRPr lang="en-GB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43608" y="3605097"/>
            <a:ext cx="4824000" cy="1368425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  <a:endParaRPr lang="en-GB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5" y="548680"/>
            <a:ext cx="576675" cy="1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BE2D-5F4F-4AF4-9C0A-8C1621986714}" type="datetimeFigureOut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649F-3555-4720-A942-4E694510A29F}" type="slidenum">
              <a:rPr lang="sv-SE" smtClean="0">
                <a:solidFill>
                  <a:prstClr val="black"/>
                </a:solidFill>
              </a:rPr>
              <a:pPr/>
              <a:t>‹nº›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8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43608" y="1249906"/>
            <a:ext cx="4824000" cy="14700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sv-SE" dirty="0"/>
              <a:t>Rubrik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43608" y="2733876"/>
            <a:ext cx="4824000" cy="504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ev</a:t>
            </a:r>
            <a:r>
              <a:rPr lang="en-GB" dirty="0"/>
              <a:t>. </a:t>
            </a:r>
            <a:r>
              <a:rPr lang="en-GB" dirty="0" err="1"/>
              <a:t>underrubrik</a:t>
            </a:r>
            <a:endParaRPr lang="en-GB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43608" y="3605097"/>
            <a:ext cx="4824000" cy="1368425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  <a:endParaRPr lang="en-GB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5" y="548680"/>
            <a:ext cx="576675" cy="1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347208" cy="85496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199" y="2156098"/>
            <a:ext cx="6355541" cy="3211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00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83"/>
            <a:ext cx="9143245" cy="6857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8654" y="1340768"/>
            <a:ext cx="6043345" cy="13620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888654" y="2743969"/>
            <a:ext cx="6048672" cy="150018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4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ev. underrubrik</a:t>
            </a:r>
          </a:p>
        </p:txBody>
      </p:sp>
    </p:spTree>
    <p:extLst>
      <p:ext uri="{BB962C8B-B14F-4D97-AF65-F5344CB8AC3E}">
        <p14:creationId xmlns:p14="http://schemas.microsoft.com/office/powerpoint/2010/main" val="143215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13200"/>
            <a:ext cx="3226643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6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1353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a för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5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23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>
                <a:solidFill>
                  <a:prstClr val="black"/>
                </a:solidFill>
              </a:rPr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dirty="0">
                <a:solidFill>
                  <a:prstClr val="black"/>
                </a:solidFill>
              </a:rPr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9521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347208" cy="85496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7199" y="2156098"/>
            <a:ext cx="6355541" cy="3211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91278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13200"/>
            <a:ext cx="3226643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57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839503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2018-12-02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193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/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283"/>
            <a:ext cx="9143245" cy="6857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88654" y="1340768"/>
            <a:ext cx="6043345" cy="136207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4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888654" y="2743969"/>
            <a:ext cx="6048672" cy="1500187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4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ev. underrubrik</a:t>
            </a:r>
          </a:p>
        </p:txBody>
      </p:sp>
    </p:spTree>
    <p:extLst>
      <p:ext uri="{BB962C8B-B14F-4D97-AF65-F5344CB8AC3E}">
        <p14:creationId xmlns:p14="http://schemas.microsoft.com/office/powerpoint/2010/main" val="29205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82800" y="2160000"/>
            <a:ext cx="3060000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5148263" y="2160000"/>
            <a:ext cx="3240000" cy="32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60000"/>
            <a:ext cx="3240000" cy="32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60000"/>
            <a:ext cx="3060000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08588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a för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87" y="548680"/>
            <a:ext cx="576073" cy="103937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1865287" y="1662708"/>
            <a:ext cx="3240360" cy="6052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sv-SE" sz="3600" b="1" dirty="0">
                <a:solidFill>
                  <a:prstClr val="black"/>
                </a:solidFill>
              </a:rPr>
              <a:t>Tack för oss!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5287" y="3212976"/>
            <a:ext cx="5543600" cy="1656184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3000"/>
            </a:lvl1pPr>
          </a:lstStyle>
          <a:p>
            <a:pPr lvl="0"/>
            <a:r>
              <a:rPr lang="sv-SE" dirty="0"/>
              <a:t>Förnamn Efternamn</a:t>
            </a:r>
          </a:p>
          <a:p>
            <a:pPr lvl="0"/>
            <a:r>
              <a:rPr lang="sv-SE" dirty="0"/>
              <a:t>fornamn.efternamn@gavle.se</a:t>
            </a:r>
          </a:p>
          <a:p>
            <a:pPr lvl="0"/>
            <a:r>
              <a:rPr lang="sv-SE" dirty="0"/>
              <a:t>Tel 026-17 88 99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1865287" y="2789306"/>
            <a:ext cx="3240360" cy="5052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3200"/>
              </a:lnSpc>
              <a:spcBef>
                <a:spcPct val="20000"/>
              </a:spcBef>
              <a:buFontTx/>
              <a:buNone/>
              <a:defRPr sz="3000"/>
            </a:lvl1pPr>
            <a:lvl2pPr marL="333375" indent="-152400">
              <a:lnSpc>
                <a:spcPts val="2200"/>
              </a:lnSpc>
              <a:spcBef>
                <a:spcPct val="20000"/>
              </a:spcBef>
              <a:buFont typeface="Arial" pitchFamily="34" charset="0"/>
              <a:buChar char="–"/>
            </a:lvl2pPr>
            <a:lvl3pPr marL="466725" indent="-1524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•"/>
              <a:tabLst/>
              <a:defRPr sz="1600"/>
            </a:lvl3pPr>
            <a:lvl4pPr marL="628650" indent="-17145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809625" indent="-190500">
              <a:lnSpc>
                <a:spcPts val="1800"/>
              </a:lnSpc>
              <a:spcBef>
                <a:spcPct val="20000"/>
              </a:spcBef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dirty="0">
                <a:solidFill>
                  <a:prstClr val="black"/>
                </a:solidFill>
              </a:rPr>
              <a:t>Kontaktuppgifter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71398"/>
            <a:ext cx="9143245" cy="19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unktlista och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Gävle kommun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1872064" y="2170800"/>
            <a:ext cx="3276000" cy="32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endParaRPr lang="en-GB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5436096" y="2113200"/>
            <a:ext cx="3168352" cy="3240000"/>
          </a:xfrm>
        </p:spPr>
        <p:txBody>
          <a:bodyPr/>
          <a:lstStyle>
            <a:lvl1pPr>
              <a:lnSpc>
                <a:spcPts val="2800"/>
              </a:lnSpc>
              <a:spcBef>
                <a:spcPts val="200"/>
              </a:spcBef>
              <a:spcAft>
                <a:spcPts val="600"/>
              </a:spcAft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6350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44014"/>
            <a:ext cx="9143245" cy="191398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779256" cy="8549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97200" y="2156098"/>
            <a:ext cx="6779256" cy="3211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9905" y="523572"/>
            <a:ext cx="464503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937018" y="523572"/>
            <a:ext cx="174347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dirty="0" err="1">
                <a:solidFill>
                  <a:prstClr val="black"/>
                </a:solidFill>
              </a:rPr>
              <a:t>Gävle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16415" y="523572"/>
            <a:ext cx="297457" cy="971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6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138113" algn="l" defTabSz="914400" rtl="0" eaLnBrk="1" latinLnBrk="0" hangingPunct="1">
        <a:lnSpc>
          <a:spcPts val="22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134938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49225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905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944014"/>
            <a:ext cx="9143245" cy="191398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897200" y="831600"/>
            <a:ext cx="6779256" cy="8549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897200" y="2156098"/>
            <a:ext cx="6779256" cy="3211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79905" y="523572"/>
            <a:ext cx="464503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F50E4656-9A3C-4087-92AD-3DEA1F1F71F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937018" y="523572"/>
            <a:ext cx="1743472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GB" dirty="0" err="1">
                <a:solidFill>
                  <a:prstClr val="black"/>
                </a:solidFill>
              </a:rPr>
              <a:t>Gävle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err="1">
                <a:solidFill>
                  <a:prstClr val="black"/>
                </a:solidFill>
              </a:rPr>
              <a:t>kommun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53833" y="523572"/>
            <a:ext cx="360040" cy="1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900"/>
              </a:lnSpc>
              <a:defRPr sz="700" b="1">
                <a:solidFill>
                  <a:schemeClr val="tx1"/>
                </a:solidFill>
              </a:defRPr>
            </a:lvl1pPr>
          </a:lstStyle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731" r:id="rId10"/>
    <p:sldLayoutId id="2147483652" r:id="rId11"/>
    <p:sldLayoutId id="2147483656" r:id="rId12"/>
    <p:sldLayoutId id="2147483659" r:id="rId13"/>
    <p:sldLayoutId id="2147483658" r:id="rId14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ts val="26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138113" algn="l" defTabSz="914400" rtl="0" eaLnBrk="1" latinLnBrk="0" hangingPunct="1">
        <a:lnSpc>
          <a:spcPts val="22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134938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49225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1905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43608" y="1249906"/>
            <a:ext cx="5248672" cy="1747046"/>
          </a:xfrm>
        </p:spPr>
        <p:txBody>
          <a:bodyPr/>
          <a:lstStyle/>
          <a:p>
            <a:r>
              <a:rPr lang="sv-SE" dirty="0"/>
              <a:t>Centro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15339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1844824"/>
            <a:ext cx="7416824" cy="936104"/>
          </a:xfrm>
        </p:spPr>
        <p:txBody>
          <a:bodyPr/>
          <a:lstStyle/>
          <a:p>
            <a:r>
              <a:rPr lang="sv-SE" dirty="0"/>
              <a:t> 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3600" dirty="0"/>
              <a:t>As nossas diretrizes</a:t>
            </a:r>
            <a:br>
              <a:rPr lang="sv-SE" sz="3600" dirty="0"/>
            </a:br>
            <a:r>
              <a:rPr lang="sv-SE" sz="3600" dirty="0"/>
              <a:t>- </a:t>
            </a:r>
            <a:r>
              <a:rPr lang="pt-PT" b="0" dirty="0"/>
              <a:t>por um lugar seguro e permissível para o desenvolvimento sustentável dos indivíduos</a:t>
            </a:r>
            <a:endParaRPr lang="sv-SE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3212976"/>
            <a:ext cx="7128792" cy="3211785"/>
          </a:xfrm>
        </p:spPr>
        <p:txBody>
          <a:bodyPr/>
          <a:lstStyle/>
          <a:p>
            <a:r>
              <a:rPr lang="sv-SE" sz="2800" dirty="0"/>
              <a:t>Nada é um fracasso!</a:t>
            </a:r>
          </a:p>
          <a:p>
            <a:endParaRPr lang="sv-SE" sz="2800" dirty="0"/>
          </a:p>
          <a:p>
            <a:r>
              <a:rPr lang="pt-PT" sz="2800" dirty="0"/>
              <a:t>Todos devemos ter outra oportunidade</a:t>
            </a:r>
            <a:r>
              <a:rPr lang="sv-SE" sz="2800" dirty="0" smtClean="0"/>
              <a:t>!</a:t>
            </a:r>
            <a:r>
              <a:rPr lang="sv-SE" sz="2800" dirty="0"/>
              <a:t/>
            </a:r>
            <a:br>
              <a:rPr lang="sv-SE" sz="2800" dirty="0"/>
            </a:br>
            <a:endParaRPr lang="sv-SE" sz="2800" dirty="0"/>
          </a:p>
          <a:p>
            <a:r>
              <a:rPr lang="sv-SE" sz="2800" dirty="0" smtClean="0"/>
              <a:t>Desenvolver </a:t>
            </a:r>
            <a:r>
              <a:rPr lang="sv-SE" sz="2800" dirty="0"/>
              <a:t>o </a:t>
            </a:r>
            <a:r>
              <a:rPr lang="sv-SE" sz="2800" dirty="0" smtClean="0"/>
              <a:t>próprio </a:t>
            </a:r>
            <a:r>
              <a:rPr lang="sv-SE" sz="2800" dirty="0" smtClean="0"/>
              <a:t>ritmo</a:t>
            </a:r>
            <a:r>
              <a:rPr lang="sv-SE" sz="2800" dirty="0"/>
              <a:t>!</a:t>
            </a:r>
            <a:endParaRPr lang="sv-SE" dirty="0"/>
          </a:p>
          <a:p>
            <a:endParaRPr lang="sv-SE" sz="2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108896"/>
      </p:ext>
    </p:extLst>
  </p:cSld>
  <p:clrMapOvr>
    <a:masterClrMapping/>
  </p:clrMapOvr>
  <p:transition spd="med" advTm="198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944230"/>
            <a:ext cx="3384376" cy="491377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259632" y="404664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Para </a:t>
            </a:r>
            <a:r>
              <a:rPr lang="sv-SE" sz="2000" dirty="0"/>
              <a:t>os empregadores-</a:t>
            </a:r>
            <a:endParaRPr lang="sv-SE" sz="2000" dirty="0" smtClean="0"/>
          </a:p>
          <a:p>
            <a:r>
              <a:rPr lang="pt-PT" sz="2000" dirty="0"/>
              <a:t>Gostaria de fazer parte da sustentabilidade social para os jovens de </a:t>
            </a:r>
            <a:r>
              <a:rPr lang="pt-PT" sz="2000" dirty="0" err="1"/>
              <a:t>Gävle</a:t>
            </a:r>
            <a:r>
              <a:rPr lang="pt-PT" sz="2000" dirty="0" smtClean="0"/>
              <a:t>?</a:t>
            </a:r>
          </a:p>
          <a:p>
            <a:endParaRPr lang="sv-SE" sz="2000" dirty="0"/>
          </a:p>
          <a:p>
            <a:r>
              <a:rPr lang="pt-PT" sz="1400" dirty="0"/>
              <a:t>A contratação de um jovem para a sua empresa pode fazer a diferença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383607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86" t="-4683" r="186" b="29750"/>
          <a:stretch/>
        </p:blipFill>
        <p:spPr>
          <a:xfrm>
            <a:off x="-108520" y="-1279976"/>
            <a:ext cx="9144000" cy="576064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41839" y="4471650"/>
            <a:ext cx="22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3"/>
                </a:solidFill>
              </a:rPr>
              <a:t>Testar um trabalho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07680" y="4805571"/>
            <a:ext cx="2017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Objetivo: </a:t>
            </a:r>
            <a:r>
              <a:rPr lang="sv-SE" dirty="0" smtClean="0"/>
              <a:t>Desenvolvimento e auto-estima</a:t>
            </a:r>
            <a:endParaRPr lang="sv-SE" dirty="0"/>
          </a:p>
          <a:p>
            <a:endParaRPr lang="sv-SE" sz="1400" dirty="0"/>
          </a:p>
        </p:txBody>
      </p:sp>
      <p:sp>
        <p:nvSpPr>
          <p:cNvPr id="8" name="textruta 7"/>
          <p:cNvSpPr txBox="1"/>
          <p:nvPr/>
        </p:nvSpPr>
        <p:spPr>
          <a:xfrm>
            <a:off x="2514331" y="33173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3"/>
                </a:solidFill>
              </a:rPr>
              <a:t>Testar </a:t>
            </a:r>
            <a:r>
              <a:rPr lang="sv-SE" b="1" dirty="0" smtClean="0">
                <a:solidFill>
                  <a:schemeClr val="accent3"/>
                </a:solidFill>
              </a:rPr>
              <a:t>diferentes trabalhos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306670" y="213109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3"/>
                </a:solidFill>
              </a:rPr>
              <a:t>Testes práticos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76672" y="84947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3"/>
                </a:solidFill>
              </a:rPr>
              <a:t>Formação no local de trabalho</a:t>
            </a:r>
            <a:endParaRPr lang="sv-SE" b="1" dirty="0">
              <a:solidFill>
                <a:schemeClr val="accent3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625552" y="3891117"/>
            <a:ext cx="1683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Objetivo : </a:t>
            </a:r>
            <a:r>
              <a:rPr lang="sv-SE" dirty="0" smtClean="0"/>
              <a:t>Encontrar motivação para seguir em frente</a:t>
            </a:r>
            <a:endParaRPr lang="sv-SE" dirty="0"/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530555" y="2456432"/>
            <a:ext cx="18495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Objetivo </a:t>
            </a:r>
            <a:r>
              <a:rPr lang="sv-SE" dirty="0"/>
              <a:t>Di</a:t>
            </a:r>
            <a:r>
              <a:rPr lang="pt-PT" dirty="0"/>
              <a:t>ferentes tarefas de trabalho para encontrar interesse e aptidão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6179662" y="1494374"/>
            <a:ext cx="25065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Objetivo : </a:t>
            </a:r>
            <a:r>
              <a:rPr lang="pt-PT" dirty="0"/>
              <a:t>As competências tornam os jovens empregáveis</a:t>
            </a:r>
            <a:endParaRPr lang="sv-SE" dirty="0"/>
          </a:p>
          <a:p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116471" y="5630572"/>
            <a:ext cx="2397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Papel dos </a:t>
            </a:r>
            <a:r>
              <a:rPr lang="sv-SE" sz="1600" b="1" dirty="0" smtClean="0"/>
              <a:t>funcionários</a:t>
            </a:r>
          </a:p>
          <a:p>
            <a:r>
              <a:rPr lang="pt-PT" sz="1400" dirty="0"/>
              <a:t>Dar um feedback positivo, serem companheiros humanos de apoio</a:t>
            </a:r>
            <a:endParaRPr lang="sv-SE" sz="1400" dirty="0"/>
          </a:p>
        </p:txBody>
      </p:sp>
      <p:sp>
        <p:nvSpPr>
          <p:cNvPr id="18" name="textruta 17"/>
          <p:cNvSpPr txBox="1"/>
          <p:nvPr/>
        </p:nvSpPr>
        <p:spPr>
          <a:xfrm>
            <a:off x="4558272" y="5430441"/>
            <a:ext cx="2059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Papel dos funcionários</a:t>
            </a:r>
          </a:p>
          <a:p>
            <a:r>
              <a:rPr lang="pt-PT" sz="1400" dirty="0"/>
              <a:t>Dar apoio no ensino de tarefas de trabalho. Ensinar sobre a empresa</a:t>
            </a:r>
            <a:endParaRPr lang="sv-SE" sz="1400" dirty="0"/>
          </a:p>
        </p:txBody>
      </p:sp>
      <p:sp>
        <p:nvSpPr>
          <p:cNvPr id="19" name="textruta 18"/>
          <p:cNvSpPr txBox="1"/>
          <p:nvPr/>
        </p:nvSpPr>
        <p:spPr>
          <a:xfrm>
            <a:off x="2260431" y="5606888"/>
            <a:ext cx="2376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Papel dos funcionários</a:t>
            </a:r>
          </a:p>
          <a:p>
            <a:r>
              <a:rPr lang="pt-PT" sz="1400" dirty="0"/>
              <a:t>Dar um feedback positivo de apoio para testar  coisas novas</a:t>
            </a:r>
            <a:endParaRPr lang="sv-SE" sz="1400" dirty="0"/>
          </a:p>
        </p:txBody>
      </p:sp>
      <p:sp>
        <p:nvSpPr>
          <p:cNvPr id="20" name="textruta 19"/>
          <p:cNvSpPr txBox="1"/>
          <p:nvPr/>
        </p:nvSpPr>
        <p:spPr>
          <a:xfrm>
            <a:off x="6641612" y="560688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Papel dos funcionários</a:t>
            </a:r>
          </a:p>
          <a:p>
            <a:r>
              <a:rPr lang="pt-PT" sz="1400" dirty="0"/>
              <a:t>Instruir e guiar. </a:t>
            </a:r>
            <a:r>
              <a:rPr lang="pt-PT" sz="1400" dirty="0" smtClean="0"/>
              <a:t>Ensinar as competências necessárias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743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idx="4294967295"/>
          </p:nvPr>
        </p:nvSpPr>
        <p:spPr>
          <a:xfrm>
            <a:off x="251520" y="133716"/>
            <a:ext cx="7560840" cy="854968"/>
          </a:xfrm>
        </p:spPr>
        <p:txBody>
          <a:bodyPr/>
          <a:lstStyle/>
          <a:p>
            <a:r>
              <a:rPr lang="sv-SE" dirty="0" smtClean="0"/>
              <a:t>Desenvolvimento</a:t>
            </a:r>
            <a:endParaRPr lang="sv-SE" dirty="0"/>
          </a:p>
        </p:txBody>
      </p:sp>
      <p:sp>
        <p:nvSpPr>
          <p:cNvPr id="10" name="Höger 9"/>
          <p:cNvSpPr/>
          <p:nvPr/>
        </p:nvSpPr>
        <p:spPr>
          <a:xfrm>
            <a:off x="-464105" y="3799501"/>
            <a:ext cx="9516398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dirty="0"/>
              <a:t>Formação </a:t>
            </a:r>
            <a:r>
              <a:rPr lang="pt-PT" dirty="0" smtClean="0"/>
              <a:t>silenciosa-insegura-protegida </a:t>
            </a:r>
            <a:r>
              <a:rPr lang="pt-PT" dirty="0"/>
              <a:t>- proteção </a:t>
            </a:r>
            <a:r>
              <a:rPr lang="pt-PT" dirty="0" smtClean="0"/>
              <a:t>permanente do emprego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4" name="Höger 13"/>
          <p:cNvSpPr/>
          <p:nvPr/>
        </p:nvSpPr>
        <p:spPr>
          <a:xfrm>
            <a:off x="-374068" y="2415380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200" dirty="0">
                <a:solidFill>
                  <a:schemeClr val="bg1"/>
                </a:solidFill>
              </a:rPr>
              <a:t>De famílias de acolhimento à universidade popular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5" name="Höger 14"/>
          <p:cNvSpPr/>
          <p:nvPr/>
        </p:nvSpPr>
        <p:spPr>
          <a:xfrm>
            <a:off x="-372398" y="798841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200" dirty="0">
                <a:solidFill>
                  <a:schemeClr val="bg1"/>
                </a:solidFill>
              </a:rPr>
              <a:t>Do isolamento </a:t>
            </a:r>
            <a:r>
              <a:rPr lang="pt-PT" sz="2200" dirty="0" smtClean="0">
                <a:solidFill>
                  <a:schemeClr val="bg1"/>
                </a:solidFill>
              </a:rPr>
              <a:t>ao teste no </a:t>
            </a:r>
            <a:r>
              <a:rPr lang="pt-PT" sz="2200" dirty="0">
                <a:solidFill>
                  <a:schemeClr val="bg1"/>
                </a:solidFill>
              </a:rPr>
              <a:t>local de trabalho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6" name="Höger 15"/>
          <p:cNvSpPr/>
          <p:nvPr/>
        </p:nvSpPr>
        <p:spPr>
          <a:xfrm>
            <a:off x="-396434" y="5374677"/>
            <a:ext cx="9336324" cy="158417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400" dirty="0"/>
              <a:t>Não se quer viver, sentir-se mal, frequentar, participar, querer ser um monitor de </a:t>
            </a:r>
            <a:r>
              <a:rPr lang="pt-PT" sz="2400" dirty="0" smtClean="0"/>
              <a:t>ativid</a:t>
            </a:r>
            <a:r>
              <a:rPr lang="pt-PT" sz="2400" dirty="0" smtClean="0"/>
              <a:t>ades de </a:t>
            </a:r>
            <a:r>
              <a:rPr lang="pt-PT" sz="2400" dirty="0" smtClean="0"/>
              <a:t>lazer</a:t>
            </a:r>
            <a:endParaRPr lang="sv-SE" sz="2200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847092" y="1399874"/>
            <a:ext cx="101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1,3 å</a:t>
            </a:r>
            <a:r>
              <a:rPr lang="sv-SE" sz="1600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028384" y="3038966"/>
            <a:ext cx="1115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5 mån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042629" y="4302769"/>
            <a:ext cx="92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6</a:t>
            </a:r>
            <a:r>
              <a:rPr lang="sv-SE" sz="2800" dirty="0">
                <a:solidFill>
                  <a:schemeClr val="bg1"/>
                </a:solidFill>
              </a:rPr>
              <a:t> </a:t>
            </a:r>
            <a:r>
              <a:rPr lang="sv-SE" sz="2000" dirty="0">
                <a:solidFill>
                  <a:schemeClr val="bg1"/>
                </a:solidFill>
              </a:rPr>
              <a:t>mån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8112088" y="5966710"/>
            <a:ext cx="851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1,1 år</a:t>
            </a:r>
          </a:p>
        </p:txBody>
      </p:sp>
    </p:spTree>
    <p:extLst>
      <p:ext uri="{BB962C8B-B14F-4D97-AF65-F5344CB8AC3E}">
        <p14:creationId xmlns:p14="http://schemas.microsoft.com/office/powerpoint/2010/main" val="2344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2018-12-02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852459"/>
      </p:ext>
    </p:extLst>
  </p:cSld>
  <p:clrMapOvr>
    <a:masterClrMapping/>
  </p:clrMapOvr>
  <p:transition spd="med" advTm="2188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43608" y="1249906"/>
            <a:ext cx="4824000" cy="2355191"/>
          </a:xfrm>
        </p:spPr>
        <p:txBody>
          <a:bodyPr/>
          <a:lstStyle/>
          <a:p>
            <a:pPr algn="ctr"/>
            <a:r>
              <a:rPr lang="sv-SE" dirty="0" smtClean="0"/>
              <a:t>Motivação </a:t>
            </a:r>
            <a:r>
              <a:rPr lang="sv-SE" dirty="0"/>
              <a:t>och </a:t>
            </a:r>
            <a:r>
              <a:rPr lang="sv-SE" dirty="0" smtClean="0"/>
              <a:t>Orientação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(MOV)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626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sz="2000" dirty="0" smtClean="0">
                <a:solidFill>
                  <a:schemeClr val="tx2"/>
                </a:solidFill>
              </a:rPr>
              <a:t>Centro de Desenvolvimento</a:t>
            </a:r>
            <a:r>
              <a:rPr lang="sv-SE" sz="3200" dirty="0">
                <a:solidFill>
                  <a:schemeClr val="tx2"/>
                </a:solidFill>
              </a:rPr>
              <a:t/>
            </a:r>
            <a:br>
              <a:rPr lang="sv-SE" sz="3200" dirty="0">
                <a:solidFill>
                  <a:schemeClr val="tx2"/>
                </a:solidFill>
              </a:rPr>
            </a:br>
            <a:r>
              <a:rPr lang="sv-SE" dirty="0" smtClean="0"/>
              <a:t>Motivação e Orientação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" name="Platshållare för bild 7" descr="platslagare480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1664" r="11664"/>
          <a:stretch>
            <a:fillRect/>
          </a:stretch>
        </p:blipFill>
        <p:spPr/>
      </p:pic>
      <p:sp>
        <p:nvSpPr>
          <p:cNvPr id="8" name="Platshållare för innehåll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/>
              <a:t>Finalidade</a:t>
            </a: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/>
              <a:t>M</a:t>
            </a:r>
            <a:r>
              <a:rPr lang="pt-PT" sz="1400" dirty="0" smtClean="0"/>
              <a:t>otivar </a:t>
            </a:r>
            <a:r>
              <a:rPr lang="pt-PT" sz="1400" dirty="0"/>
              <a:t>e orientar a </a:t>
            </a:r>
            <a:r>
              <a:rPr lang="pt-PT" sz="1400" dirty="0" smtClean="0"/>
              <a:t>formação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sv-S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/>
              <a:t>Objetivo</a:t>
            </a:r>
            <a:endParaRPr lang="sv-SE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400" dirty="0"/>
              <a:t>Para que o jovem assine um contrato de </a:t>
            </a:r>
            <a:r>
              <a:rPr lang="pt-PT" sz="1400" dirty="0" smtClean="0"/>
              <a:t>formação e </a:t>
            </a:r>
            <a:r>
              <a:rPr lang="pt-PT" sz="1400" dirty="0"/>
              <a:t>inicie uma </a:t>
            </a:r>
            <a:r>
              <a:rPr lang="pt-PT" sz="1400" dirty="0" smtClean="0"/>
              <a:t>formação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6169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Motivação e Orientação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Jovens entre os 20 e os 24 anos sem formação em </a:t>
            </a:r>
            <a:r>
              <a:rPr lang="pt-PT" dirty="0" smtClean="0"/>
              <a:t>ginástica</a:t>
            </a:r>
          </a:p>
          <a:p>
            <a:r>
              <a:rPr lang="sv-SE" dirty="0"/>
              <a:t>Entrada semanal (quinta-feira)</a:t>
            </a:r>
            <a:endParaRPr lang="sv-SE" dirty="0" smtClean="0"/>
          </a:p>
          <a:p>
            <a:r>
              <a:rPr lang="pt-PT" dirty="0"/>
              <a:t>O jovem está registado por 12 </a:t>
            </a:r>
            <a:r>
              <a:rPr lang="pt-PT" dirty="0" smtClean="0"/>
              <a:t>semanas</a:t>
            </a:r>
          </a:p>
          <a:p>
            <a:r>
              <a:rPr lang="pt-PT" dirty="0"/>
              <a:t>Contrato de formação e formação</a:t>
            </a:r>
            <a:endParaRPr lang="sv-SE" dirty="0"/>
          </a:p>
          <a:p>
            <a:r>
              <a:rPr lang="sv-SE" dirty="0"/>
              <a:t>Realizado e planeado individualmente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6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Ungdomen i MOV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67856" y="2060848"/>
            <a:ext cx="6355541" cy="3211785"/>
          </a:xfrm>
        </p:spPr>
        <p:txBody>
          <a:bodyPr/>
          <a:lstStyle/>
          <a:p>
            <a:r>
              <a:rPr lang="sv-SE" dirty="0"/>
              <a:t>5 </a:t>
            </a:r>
            <a:r>
              <a:rPr lang="sv-SE" dirty="0" smtClean="0"/>
              <a:t>dias/semana</a:t>
            </a:r>
            <a:endParaRPr lang="sv-SE" dirty="0"/>
          </a:p>
          <a:p>
            <a:r>
              <a:rPr lang="sv-SE" dirty="0"/>
              <a:t>Temática 4 </a:t>
            </a:r>
            <a:r>
              <a:rPr lang="sv-SE" dirty="0" smtClean="0"/>
              <a:t>dias/semana</a:t>
            </a:r>
          </a:p>
          <a:p>
            <a:r>
              <a:rPr lang="pt-PT" dirty="0"/>
              <a:t>Informação </a:t>
            </a:r>
            <a:r>
              <a:rPr lang="pt-PT" dirty="0" smtClean="0"/>
              <a:t>educativa/documentos </a:t>
            </a:r>
            <a:r>
              <a:rPr lang="pt-PT" dirty="0"/>
              <a:t>de candidatura todas as segundas segundas-feiras de cada </a:t>
            </a:r>
            <a:r>
              <a:rPr lang="pt-PT" dirty="0" smtClean="0"/>
              <a:t>mês</a:t>
            </a:r>
          </a:p>
          <a:p>
            <a:r>
              <a:rPr lang="pt-PT" dirty="0" smtClean="0"/>
              <a:t>Próprio </a:t>
            </a:r>
            <a:r>
              <a:rPr lang="pt-PT" dirty="0"/>
              <a:t>trabalho com objetivos de longo </a:t>
            </a:r>
            <a:r>
              <a:rPr lang="pt-PT" dirty="0" smtClean="0"/>
              <a:t>prazo. O </a:t>
            </a:r>
            <a:r>
              <a:rPr lang="pt-PT" dirty="0"/>
              <a:t>foco é a necessidade do indivíduo </a:t>
            </a:r>
            <a:endParaRPr lang="sv-SE" dirty="0"/>
          </a:p>
          <a:p>
            <a:r>
              <a:rPr lang="sv-SE" dirty="0" smtClean="0"/>
              <a:t>Visitas de estudo</a:t>
            </a:r>
            <a:endParaRPr lang="sv-SE" dirty="0"/>
          </a:p>
          <a:p>
            <a:r>
              <a:rPr lang="sv-SE" dirty="0" smtClean="0"/>
              <a:t>Eventos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7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831600"/>
            <a:ext cx="6347208" cy="854968"/>
          </a:xfrm>
        </p:spPr>
        <p:txBody>
          <a:bodyPr/>
          <a:lstStyle/>
          <a:p>
            <a:pPr algn="ctr"/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Abordagem temática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ktangel med rundade hörn 6"/>
          <p:cNvSpPr/>
          <p:nvPr/>
        </p:nvSpPr>
        <p:spPr>
          <a:xfrm>
            <a:off x="1187624" y="2050110"/>
            <a:ext cx="1800201" cy="144297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Vida profissional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2267744" y="3938843"/>
            <a:ext cx="1944216" cy="14165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Encontrar objetivos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574521" y="2050110"/>
            <a:ext cx="1872208" cy="14429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Saúde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6006274" y="2050110"/>
            <a:ext cx="1878094" cy="144297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/>
                </a:solidFill>
              </a:rPr>
              <a:t>Auto-imagem/estilos </a:t>
            </a:r>
            <a:r>
              <a:rPr lang="sv-SE" sz="1400" b="1" dirty="0">
                <a:solidFill>
                  <a:schemeClr val="tx1"/>
                </a:solidFill>
              </a:rPr>
              <a:t>de aprendizagem</a:t>
            </a:r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4788024" y="3949476"/>
            <a:ext cx="1986851" cy="14165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Comunicação e marketing pessoal</a:t>
            </a:r>
            <a:endParaRPr lang="sv-S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957" y="1023240"/>
            <a:ext cx="6347208" cy="854968"/>
          </a:xfrm>
        </p:spPr>
        <p:txBody>
          <a:bodyPr/>
          <a:lstStyle/>
          <a:p>
            <a:r>
              <a:rPr lang="pt-PT" sz="2400" dirty="0"/>
              <a:t>Um exemplo de cooperação entre a câmara, os serviços sociais, o centro de emprego e a </a:t>
            </a:r>
            <a:r>
              <a:rPr lang="pt-PT" sz="2400" dirty="0" smtClean="0"/>
              <a:t>unidade de trabalho municipal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2204865"/>
            <a:ext cx="7056784" cy="3024336"/>
          </a:xfrm>
        </p:spPr>
        <p:txBody>
          <a:bodyPr/>
          <a:lstStyle/>
          <a:p>
            <a:pPr marL="0" indent="0">
              <a:buNone/>
            </a:pPr>
            <a:r>
              <a:rPr lang="pt-PT" sz="1400" dirty="0"/>
              <a:t>É uma cooperação construída para chegar aos jovens que não terminaram a escola e não estão em nenhuma lista ou programa</a:t>
            </a:r>
            <a:r>
              <a:rPr lang="sv-SE" sz="1400" dirty="0" smtClean="0"/>
              <a:t>. </a:t>
            </a:r>
            <a:r>
              <a:rPr lang="pt-PT" sz="1400" dirty="0"/>
              <a:t>São muitas vezes pessoas com diferentes tipos de problemas </a:t>
            </a:r>
            <a:r>
              <a:rPr lang="pt-PT" sz="1400" dirty="0" smtClean="0"/>
              <a:t>ou que </a:t>
            </a:r>
            <a:r>
              <a:rPr lang="pt-PT" sz="1400" dirty="0"/>
              <a:t>estão presos a um mau comportamento</a:t>
            </a:r>
            <a:r>
              <a:rPr lang="sv-SE" sz="1400" dirty="0" smtClean="0"/>
              <a:t>. </a:t>
            </a:r>
            <a:r>
              <a:rPr lang="pt-PT" sz="1400" dirty="0"/>
              <a:t>O problema é entrar em contacto com eles e sincronizar os esforços dos diferentes serviços responsáveis pelos jovens da região</a:t>
            </a:r>
            <a:r>
              <a:rPr lang="sv-SE" sz="1400" dirty="0" smtClean="0"/>
              <a:t>.</a:t>
            </a:r>
          </a:p>
          <a:p>
            <a:pPr marL="0" indent="0">
              <a:buNone/>
            </a:pPr>
            <a:r>
              <a:rPr lang="pt-PT" sz="1400" dirty="0"/>
              <a:t>A cooperação foi bem sucedida</a:t>
            </a:r>
            <a:r>
              <a:rPr lang="sv-SE" sz="1400" dirty="0" smtClean="0"/>
              <a:t>.</a:t>
            </a:r>
          </a:p>
          <a:p>
            <a:pPr marL="0" indent="0">
              <a:buNone/>
            </a:pPr>
            <a:r>
              <a:rPr lang="pt-PT" sz="1400" dirty="0"/>
              <a:t>Para mais informações pode </a:t>
            </a:r>
            <a:r>
              <a:rPr lang="pt-PT" sz="1400" dirty="0" smtClean="0"/>
              <a:t>contactar a câmara de </a:t>
            </a:r>
            <a:r>
              <a:rPr lang="pt-PT" sz="1400" dirty="0" err="1"/>
              <a:t>Gävle</a:t>
            </a:r>
            <a:r>
              <a:rPr lang="pt-PT" sz="1400" dirty="0"/>
              <a:t> e </a:t>
            </a:r>
            <a:r>
              <a:rPr lang="pt-PT" sz="1400" dirty="0" smtClean="0"/>
              <a:t>solicitar o UNG </a:t>
            </a:r>
            <a:r>
              <a:rPr lang="pt-PT" sz="1400" dirty="0"/>
              <a:t>i </a:t>
            </a:r>
            <a:r>
              <a:rPr lang="pt-PT" sz="1400" dirty="0" err="1"/>
              <a:t>Gävle</a:t>
            </a:r>
            <a:r>
              <a:rPr lang="pt-PT" sz="1400" dirty="0"/>
              <a:t> ou </a:t>
            </a:r>
            <a:r>
              <a:rPr lang="pt-PT" sz="1400" dirty="0" smtClean="0"/>
              <a:t>KAA.</a:t>
            </a:r>
            <a:endParaRPr lang="sv-SE" sz="1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>
                <a:solidFill>
                  <a:prstClr val="black"/>
                </a:solidFill>
              </a:rPr>
              <a:pPr/>
              <a:t>2018-12-02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Gävle kommun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3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4656-9A3C-4087-92AD-3DEA1F1F71FB}" type="datetime1">
              <a:rPr lang="sv-SE" smtClean="0"/>
              <a:pPr/>
              <a:t>2018-12-02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076084" y="204967"/>
            <a:ext cx="986476" cy="55909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</a:rPr>
              <a:t>Emprego do município de </a:t>
            </a:r>
            <a:r>
              <a:rPr lang="pt-PT" sz="1000" b="1" dirty="0" err="1">
                <a:solidFill>
                  <a:schemeClr val="tx1"/>
                </a:solidFill>
              </a:rPr>
              <a:t>Gävle</a:t>
            </a:r>
            <a:endParaRPr lang="sv-SE" sz="1000" b="1" dirty="0">
              <a:solidFill>
                <a:schemeClr val="tx1"/>
              </a:solidFill>
            </a:endParaRPr>
          </a:p>
        </p:txBody>
      </p:sp>
      <p:cxnSp>
        <p:nvCxnSpPr>
          <p:cNvPr id="7" name="Rak pil 6"/>
          <p:cNvCxnSpPr/>
          <p:nvPr/>
        </p:nvCxnSpPr>
        <p:spPr>
          <a:xfrm flipH="1">
            <a:off x="3203848" y="796075"/>
            <a:ext cx="209730" cy="290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3652043" y="787468"/>
            <a:ext cx="271885" cy="331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 8"/>
          <p:cNvSpPr/>
          <p:nvPr/>
        </p:nvSpPr>
        <p:spPr>
          <a:xfrm>
            <a:off x="1233919" y="1075743"/>
            <a:ext cx="1099539" cy="60497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Preparação do </a:t>
            </a:r>
            <a:r>
              <a:rPr lang="sv-SE" sz="1000" b="1" dirty="0" smtClean="0">
                <a:solidFill>
                  <a:schemeClr val="tx1"/>
                </a:solidFill>
              </a:rPr>
              <a:t>curso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2434345" y="1071306"/>
            <a:ext cx="1080120" cy="60941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FHS 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F-kurs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(Halvfart)</a:t>
            </a:r>
          </a:p>
        </p:txBody>
      </p:sp>
      <p:sp>
        <p:nvSpPr>
          <p:cNvPr id="11" name="Ellips 10"/>
          <p:cNvSpPr/>
          <p:nvPr/>
        </p:nvSpPr>
        <p:spPr>
          <a:xfrm>
            <a:off x="3606804" y="1083611"/>
            <a:ext cx="1354327" cy="609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Vuxen-utbildningen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(Deltid)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74778" y="2035785"/>
            <a:ext cx="5519440" cy="307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smtClean="0">
                <a:solidFill>
                  <a:schemeClr val="tx1"/>
                </a:solidFill>
              </a:rPr>
              <a:t>Contrato de formação (</a:t>
            </a:r>
            <a:r>
              <a:rPr lang="pt-PT" sz="1000" b="1" dirty="0" smtClean="0">
                <a:solidFill>
                  <a:schemeClr val="tx1"/>
                </a:solidFill>
              </a:rPr>
              <a:t>significa </a:t>
            </a:r>
            <a:r>
              <a:rPr lang="pt-PT" sz="1000" b="1" dirty="0">
                <a:solidFill>
                  <a:schemeClr val="tx1"/>
                </a:solidFill>
              </a:rPr>
              <a:t>arranjar um emprego através da </a:t>
            </a:r>
            <a:r>
              <a:rPr lang="pt-PT" sz="1000" b="1" dirty="0" smtClean="0">
                <a:solidFill>
                  <a:schemeClr val="tx1"/>
                </a:solidFill>
              </a:rPr>
              <a:t>câmara)</a:t>
            </a:r>
            <a:r>
              <a:rPr lang="sv-SE" sz="1000" b="1" dirty="0" smtClean="0">
                <a:solidFill>
                  <a:schemeClr val="tx1"/>
                </a:solidFill>
              </a:rPr>
              <a:t> 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4" name="Rektangel med rundade hörn 13"/>
          <p:cNvSpPr/>
          <p:nvPr/>
        </p:nvSpPr>
        <p:spPr>
          <a:xfrm>
            <a:off x="3605360" y="2643290"/>
            <a:ext cx="914400" cy="559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sz="1000" b="1" dirty="0" err="1" smtClean="0">
                <a:solidFill>
                  <a:prstClr val="black"/>
                </a:solidFill>
              </a:rPr>
              <a:t>Study</a:t>
            </a:r>
            <a:r>
              <a:rPr lang="sv-SE" sz="1000" b="1" dirty="0" smtClean="0">
                <a:solidFill>
                  <a:prstClr val="black"/>
                </a:solidFill>
              </a:rPr>
              <a:t> </a:t>
            </a:r>
            <a:r>
              <a:rPr lang="sv-SE" sz="1000" b="1" dirty="0" err="1" smtClean="0">
                <a:solidFill>
                  <a:prstClr val="black"/>
                </a:solidFill>
              </a:rPr>
              <a:t>guadience</a:t>
            </a:r>
            <a:r>
              <a:rPr lang="sv-SE" sz="1000" b="1" dirty="0" smtClean="0">
                <a:solidFill>
                  <a:prstClr val="black"/>
                </a:solidFill>
              </a:rPr>
              <a:t> </a:t>
            </a:r>
            <a:r>
              <a:rPr lang="sv-SE" sz="1000" b="1" dirty="0">
                <a:solidFill>
                  <a:prstClr val="black"/>
                </a:solidFill>
              </a:rPr>
              <a:t>(MOV)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8932" y="3199550"/>
            <a:ext cx="825846" cy="13220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u="sng" dirty="0">
                <a:solidFill>
                  <a:schemeClr val="bg1"/>
                </a:solidFill>
              </a:rPr>
              <a:t>Candidaturas às quintas-feiras através da KAA, dos serviços sociais, </a:t>
            </a:r>
            <a:r>
              <a:rPr lang="pt-PT" sz="1000" u="sng" dirty="0" err="1">
                <a:solidFill>
                  <a:schemeClr val="bg1"/>
                </a:solidFill>
              </a:rPr>
              <a:t>etc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9" name="Rektangel med rundade hörn 18"/>
          <p:cNvSpPr/>
          <p:nvPr/>
        </p:nvSpPr>
        <p:spPr>
          <a:xfrm>
            <a:off x="6360697" y="4859571"/>
            <a:ext cx="1803258" cy="3421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Próprio trabalho para alcançar objetivos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ktangel med rundade hörn 19"/>
          <p:cNvSpPr/>
          <p:nvPr/>
        </p:nvSpPr>
        <p:spPr>
          <a:xfrm>
            <a:off x="4569233" y="4872234"/>
            <a:ext cx="1592580" cy="281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 pessoal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2797420" y="4857301"/>
            <a:ext cx="1592580" cy="4038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t-PT" sz="1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Formação ou contacto com a empresa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Ellips 21"/>
          <p:cNvSpPr/>
          <p:nvPr/>
        </p:nvSpPr>
        <p:spPr>
          <a:xfrm>
            <a:off x="5006370" y="1073529"/>
            <a:ext cx="1354327" cy="6094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Vuxen-utbildningen</a:t>
            </a:r>
          </a:p>
          <a:p>
            <a:pPr algn="ctr"/>
            <a:r>
              <a:rPr lang="sv-SE" sz="1000" b="1" dirty="0">
                <a:solidFill>
                  <a:schemeClr val="tx1"/>
                </a:solidFill>
              </a:rPr>
              <a:t>(Heltid)</a:t>
            </a:r>
          </a:p>
        </p:txBody>
      </p:sp>
      <p:sp>
        <p:nvSpPr>
          <p:cNvPr id="23" name="Ellips 22"/>
          <p:cNvSpPr/>
          <p:nvPr/>
        </p:nvSpPr>
        <p:spPr>
          <a:xfrm>
            <a:off x="693169" y="631572"/>
            <a:ext cx="1052508" cy="60400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 </a:t>
            </a:r>
            <a:r>
              <a:rPr lang="sv-SE" sz="1000" b="1" dirty="0" smtClean="0">
                <a:solidFill>
                  <a:schemeClr val="tx1"/>
                </a:solidFill>
              </a:rPr>
              <a:t>Outono</a:t>
            </a:r>
            <a:r>
              <a:rPr lang="sv-SE" sz="1000" b="1" dirty="0" smtClean="0">
                <a:solidFill>
                  <a:schemeClr val="tx1"/>
                </a:solidFill>
              </a:rPr>
              <a:t>/Primavera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2103835" y="755824"/>
            <a:ext cx="914400" cy="47239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  1 ggr/ </a:t>
            </a:r>
            <a:r>
              <a:rPr lang="sv-SE" sz="1000" b="1" dirty="0">
                <a:solidFill>
                  <a:schemeClr val="tx1"/>
                </a:solidFill>
              </a:rPr>
              <a:t>mån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25" name="Ellips 24"/>
          <p:cNvSpPr/>
          <p:nvPr/>
        </p:nvSpPr>
        <p:spPr>
          <a:xfrm>
            <a:off x="4419910" y="755824"/>
            <a:ext cx="1082442" cy="5140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HT/VT+</a:t>
            </a:r>
          </a:p>
          <a:p>
            <a:pPr algn="ctr"/>
            <a:r>
              <a:rPr lang="sv-SE" sz="1000" b="1" dirty="0" smtClean="0">
                <a:solidFill>
                  <a:schemeClr val="tx1"/>
                </a:solidFill>
              </a:rPr>
              <a:t>1ggr/mån </a:t>
            </a:r>
            <a:r>
              <a:rPr lang="sv-SE" sz="1000" b="1" dirty="0">
                <a:solidFill>
                  <a:schemeClr val="tx1"/>
                </a:solidFill>
              </a:rPr>
              <a:t>distans</a:t>
            </a:r>
          </a:p>
        </p:txBody>
      </p:sp>
      <p:cxnSp>
        <p:nvCxnSpPr>
          <p:cNvPr id="29" name="Rak pil 28"/>
          <p:cNvCxnSpPr/>
          <p:nvPr/>
        </p:nvCxnSpPr>
        <p:spPr>
          <a:xfrm>
            <a:off x="4062560" y="3199549"/>
            <a:ext cx="0" cy="229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 flipV="1">
            <a:off x="1745677" y="1693025"/>
            <a:ext cx="0" cy="34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V="1">
            <a:off x="3018235" y="1693025"/>
            <a:ext cx="0" cy="342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 41"/>
          <p:cNvCxnSpPr/>
          <p:nvPr/>
        </p:nvCxnSpPr>
        <p:spPr>
          <a:xfrm flipV="1">
            <a:off x="4283967" y="1704175"/>
            <a:ext cx="0" cy="33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/>
          <p:cNvCxnSpPr/>
          <p:nvPr/>
        </p:nvCxnSpPr>
        <p:spPr>
          <a:xfrm flipV="1">
            <a:off x="5683533" y="1680721"/>
            <a:ext cx="0" cy="355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pil 48"/>
          <p:cNvCxnSpPr/>
          <p:nvPr/>
        </p:nvCxnSpPr>
        <p:spPr>
          <a:xfrm flipV="1">
            <a:off x="1475656" y="2343290"/>
            <a:ext cx="0" cy="108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pil 50"/>
          <p:cNvCxnSpPr/>
          <p:nvPr/>
        </p:nvCxnSpPr>
        <p:spPr>
          <a:xfrm flipV="1">
            <a:off x="5937018" y="2349464"/>
            <a:ext cx="1" cy="1075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 med rundade hörn 27"/>
          <p:cNvSpPr/>
          <p:nvPr/>
        </p:nvSpPr>
        <p:spPr>
          <a:xfrm>
            <a:off x="874778" y="3425181"/>
            <a:ext cx="7801678" cy="90412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Motivação e Orientação</a:t>
            </a:r>
            <a:endParaRPr lang="sv-SE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sv-S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 </a:t>
            </a:r>
            <a:r>
              <a:rPr lang="sv-S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semanas</a:t>
            </a:r>
            <a:endParaRPr lang="sv-SE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Rektangel med rundade hörn 30"/>
          <p:cNvSpPr/>
          <p:nvPr/>
        </p:nvSpPr>
        <p:spPr>
          <a:xfrm>
            <a:off x="6716981" y="1836470"/>
            <a:ext cx="863443" cy="5217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Trabalho</a:t>
            </a:r>
            <a:endParaRPr lang="sv-SE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ktangel med rundade hörn 40"/>
          <p:cNvSpPr/>
          <p:nvPr/>
        </p:nvSpPr>
        <p:spPr>
          <a:xfrm>
            <a:off x="7724387" y="1601284"/>
            <a:ext cx="1248887" cy="80682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Novo programa do centro de emprego</a:t>
            </a:r>
            <a:endParaRPr lang="sv-SE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3" name="Rak pil 32"/>
          <p:cNvCxnSpPr/>
          <p:nvPr/>
        </p:nvCxnSpPr>
        <p:spPr>
          <a:xfrm flipV="1">
            <a:off x="7148702" y="2398971"/>
            <a:ext cx="0" cy="10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V="1">
            <a:off x="8163955" y="2398971"/>
            <a:ext cx="0" cy="10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 49"/>
          <p:cNvSpPr/>
          <p:nvPr/>
        </p:nvSpPr>
        <p:spPr>
          <a:xfrm>
            <a:off x="6901447" y="867665"/>
            <a:ext cx="1363550" cy="870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</a:rPr>
              <a:t>Reunião num centro de emprego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43" name="Rektangel med rundade hörn 42"/>
          <p:cNvSpPr/>
          <p:nvPr/>
        </p:nvSpPr>
        <p:spPr>
          <a:xfrm>
            <a:off x="1025607" y="4857301"/>
            <a:ext cx="1592580" cy="281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sv-SE" sz="1000" b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Informação educativa</a:t>
            </a:r>
            <a:endParaRPr lang="sv-SE" sz="1000" b="1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1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43608" y="188640"/>
            <a:ext cx="5320680" cy="3672408"/>
          </a:xfrm>
        </p:spPr>
        <p:txBody>
          <a:bodyPr/>
          <a:lstStyle/>
          <a:p>
            <a:pPr algn="ctr"/>
            <a:r>
              <a:rPr lang="sv-SE" dirty="0" smtClean="0"/>
              <a:t>Contrato de formação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1338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858695"/>
            <a:ext cx="6347208" cy="854968"/>
          </a:xfrm>
        </p:spPr>
        <p:txBody>
          <a:bodyPr/>
          <a:lstStyle/>
          <a:p>
            <a:r>
              <a:rPr lang="sv-SE" dirty="0" smtClean="0"/>
              <a:t>O que é um contrato de formação?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764" y="1872306"/>
            <a:ext cx="7651685" cy="3278348"/>
          </a:xfrm>
        </p:spPr>
        <p:txBody>
          <a:bodyPr/>
          <a:lstStyle/>
          <a:p>
            <a:r>
              <a:rPr lang="pt-PT" dirty="0"/>
              <a:t>É um acordo entre os jovens, o centro de emprego e a câmara de </a:t>
            </a:r>
            <a:r>
              <a:rPr lang="pt-PT" dirty="0" err="1" smtClean="0"/>
              <a:t>Gävle</a:t>
            </a:r>
            <a:endParaRPr lang="pt-PT" dirty="0" smtClean="0"/>
          </a:p>
          <a:p>
            <a:pPr marL="0" indent="0">
              <a:buNone/>
            </a:pPr>
            <a:endParaRPr lang="sv-SE" dirty="0"/>
          </a:p>
          <a:p>
            <a:r>
              <a:rPr lang="pt-PT" dirty="0"/>
              <a:t>Possibilitar aos jovens a frequência do ginásio ou do </a:t>
            </a:r>
            <a:r>
              <a:rPr lang="pt-PT" dirty="0" err="1"/>
              <a:t>Komvux</a:t>
            </a:r>
            <a:r>
              <a:rPr lang="pt-PT" dirty="0"/>
              <a:t> (escola para alunos mais </a:t>
            </a:r>
            <a:r>
              <a:rPr lang="pt-PT" dirty="0" smtClean="0"/>
              <a:t>velhos</a:t>
            </a:r>
            <a:r>
              <a:rPr lang="sv-SE" dirty="0" smtClean="0"/>
              <a:t>)</a:t>
            </a:r>
            <a:endParaRPr lang="sv-SE" dirty="0"/>
          </a:p>
          <a:p>
            <a:endParaRPr lang="sv-SE" dirty="0"/>
          </a:p>
          <a:p>
            <a:r>
              <a:rPr lang="pt-PT" dirty="0"/>
              <a:t>Conjugação de estudos e contrato de trabalho com a câmara. Enquanto jovem, pode-se ser pago para estudar</a:t>
            </a:r>
            <a:endParaRPr lang="sv-SE" dirty="0"/>
          </a:p>
          <a:p>
            <a:pPr marL="0" indent="0">
              <a:buNone/>
            </a:pPr>
            <a:r>
              <a:rPr lang="sv-SE" sz="1200" dirty="0"/>
              <a:t>(Källa: Arbetsförmedlingens faktablad ang. utbildningskontrakt)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2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/>
            </a:r>
            <a:br>
              <a:rPr lang="sv-SE" dirty="0"/>
            </a:br>
            <a:r>
              <a:rPr lang="pt-PT" dirty="0"/>
              <a:t>Quem pode obter este contrato?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6729" y="1895684"/>
            <a:ext cx="7569172" cy="321178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Requisitos:</a:t>
            </a:r>
            <a:endParaRPr lang="sv-SE" dirty="0"/>
          </a:p>
          <a:p>
            <a:r>
              <a:rPr lang="sv-SE" dirty="0"/>
              <a:t> 20−24 </a:t>
            </a:r>
            <a:r>
              <a:rPr lang="sv-SE" dirty="0" smtClean="0"/>
              <a:t>anos</a:t>
            </a:r>
            <a:endParaRPr lang="sv-SE" dirty="0"/>
          </a:p>
          <a:p>
            <a:r>
              <a:rPr lang="sv-SE" dirty="0" smtClean="0"/>
              <a:t>Estar registado no centro de emprego</a:t>
            </a:r>
            <a:endParaRPr lang="sv-SE" dirty="0"/>
          </a:p>
          <a:p>
            <a:r>
              <a:rPr lang="pt-PT" dirty="0"/>
              <a:t>Não ter alcançado a qualificação de formação para ginásios</a:t>
            </a:r>
            <a:endParaRPr lang="sv-SE" dirty="0"/>
          </a:p>
          <a:p>
            <a:r>
              <a:rPr lang="sv-SE" dirty="0" smtClean="0"/>
              <a:t>Não fazer parte de outros programas</a:t>
            </a:r>
            <a:endParaRPr lang="sv-SE" dirty="0"/>
          </a:p>
          <a:p>
            <a:r>
              <a:rPr lang="pt-PT" dirty="0"/>
              <a:t>Viver num município onde exista um acordo de cooperação entre o centro de emprego e a </a:t>
            </a:r>
            <a:r>
              <a:rPr lang="pt-PT" dirty="0" smtClean="0"/>
              <a:t>câmara</a:t>
            </a:r>
          </a:p>
          <a:p>
            <a:r>
              <a:rPr lang="sv-SE" sz="1200" dirty="0" smtClean="0"/>
              <a:t>(Källa</a:t>
            </a:r>
            <a:r>
              <a:rPr lang="sv-SE" sz="1200" dirty="0"/>
              <a:t>: Arbetsförmedlingens faktablad ang. utbildningskontrakt)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1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893157" cy="854968"/>
          </a:xfrm>
        </p:spPr>
        <p:txBody>
          <a:bodyPr/>
          <a:lstStyle/>
          <a:p>
            <a:r>
              <a:rPr lang="pt-PT" dirty="0"/>
              <a:t>Que tipo de compensação pode </a:t>
            </a:r>
            <a:r>
              <a:rPr lang="pt-PT" dirty="0" smtClean="0"/>
              <a:t>obter</a:t>
            </a:r>
            <a:r>
              <a:rPr lang="sv-SE" dirty="0" smtClean="0"/>
              <a:t>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2116183"/>
            <a:ext cx="7570265" cy="2969001"/>
          </a:xfrm>
        </p:spPr>
        <p:txBody>
          <a:bodyPr/>
          <a:lstStyle/>
          <a:p>
            <a:r>
              <a:rPr lang="pt-PT" dirty="0"/>
              <a:t>Se estudar a 50%, pode ter um empréstimo da </a:t>
            </a:r>
            <a:r>
              <a:rPr lang="pt-PT" dirty="0" smtClean="0"/>
              <a:t>CSN.</a:t>
            </a:r>
            <a:endParaRPr lang="sv-SE" dirty="0"/>
          </a:p>
          <a:p>
            <a:r>
              <a:rPr lang="pt-PT" dirty="0"/>
              <a:t>Conciliar os estudos com o trabalho</a:t>
            </a:r>
            <a:r>
              <a:rPr lang="sv-SE" dirty="0" smtClean="0"/>
              <a:t>.</a:t>
            </a:r>
            <a:endParaRPr lang="sv-SE" dirty="0" smtClean="0"/>
          </a:p>
          <a:p>
            <a:r>
              <a:rPr lang="pt-PT" dirty="0"/>
              <a:t>Se tiver uma prática profissional ou </a:t>
            </a:r>
            <a:r>
              <a:rPr lang="pt-PT" dirty="0" smtClean="0"/>
              <a:t>se participar </a:t>
            </a:r>
            <a:r>
              <a:rPr lang="pt-PT" dirty="0"/>
              <a:t>num programa, pode ter apoio nas atividades ou </a:t>
            </a:r>
            <a:r>
              <a:rPr lang="pt-PT" dirty="0" smtClean="0"/>
              <a:t>um salário</a:t>
            </a:r>
            <a:r>
              <a:rPr lang="sv-SE" dirty="0" smtClean="0"/>
              <a:t>.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 </a:t>
            </a:r>
            <a:r>
              <a:rPr lang="sv-SE" sz="1200" dirty="0"/>
              <a:t>(Källa: Arbetsförmedlingens faktablad ang. utbildningskontrakt)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Gävle</a:t>
            </a:r>
            <a:r>
              <a:rPr lang="en-GB" dirty="0"/>
              <a:t> </a:t>
            </a:r>
            <a:r>
              <a:rPr lang="en-GB" dirty="0" err="1"/>
              <a:t>kommun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7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5940" y="764704"/>
            <a:ext cx="7246800" cy="854968"/>
          </a:xfrm>
        </p:spPr>
        <p:txBody>
          <a:bodyPr/>
          <a:lstStyle/>
          <a:p>
            <a:r>
              <a:rPr lang="pt-PT" dirty="0" smtClean="0"/>
              <a:t>O contrato </a:t>
            </a:r>
            <a:r>
              <a:rPr lang="pt-PT" dirty="0"/>
              <a:t>é </a:t>
            </a:r>
            <a:r>
              <a:rPr lang="pt-PT" dirty="0" smtClean="0"/>
              <a:t>válido por quanto tempo?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05941" y="2156098"/>
            <a:ext cx="7246800" cy="3211785"/>
          </a:xfrm>
        </p:spPr>
        <p:txBody>
          <a:bodyPr/>
          <a:lstStyle/>
          <a:p>
            <a:r>
              <a:rPr lang="pt-PT" dirty="0"/>
              <a:t>Até ter 25 anos ou terminar a </a:t>
            </a:r>
            <a:r>
              <a:rPr lang="pt-PT" dirty="0" smtClean="0"/>
              <a:t>sua formação</a:t>
            </a:r>
          </a:p>
          <a:p>
            <a:pPr marL="0" indent="0">
              <a:buNone/>
            </a:pPr>
            <a:endParaRPr lang="sv-SE" dirty="0"/>
          </a:p>
          <a:p>
            <a:r>
              <a:rPr lang="pt-PT" dirty="0" smtClean="0"/>
              <a:t>Caso interrompa a formação, </a:t>
            </a:r>
            <a:r>
              <a:rPr lang="pt-PT" dirty="0"/>
              <a:t>mas é sempre bem vindo se quiser </a:t>
            </a:r>
            <a:r>
              <a:rPr lang="pt-PT" dirty="0" smtClean="0"/>
              <a:t>voltar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1200" dirty="0"/>
              <a:t>(Källa: Arbetsförmedlingens faktablad ang. utbildningskontrakt)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9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Contrato de formação e emprego no município de </a:t>
            </a:r>
            <a:r>
              <a:rPr lang="pt-PT" dirty="0" err="1"/>
              <a:t>Gävle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23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Finalidade e objetivo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2060848"/>
            <a:ext cx="7416824" cy="3312368"/>
          </a:xfrm>
        </p:spPr>
        <p:txBody>
          <a:bodyPr/>
          <a:lstStyle/>
          <a:p>
            <a:r>
              <a:rPr lang="sv-SE" dirty="0" smtClean="0"/>
              <a:t>Finalidade</a:t>
            </a:r>
            <a:endParaRPr lang="sv-SE" dirty="0" smtClean="0"/>
          </a:p>
          <a:p>
            <a:pPr lvl="1"/>
            <a:r>
              <a:rPr lang="pt-PT" sz="2400" dirty="0" smtClean="0"/>
              <a:t> </a:t>
            </a:r>
            <a:r>
              <a:rPr lang="pt-PT" sz="2000" dirty="0" smtClean="0"/>
              <a:t>Dar </a:t>
            </a:r>
            <a:r>
              <a:rPr lang="pt-PT" sz="2000" dirty="0"/>
              <a:t>condições para que os jovens terminem os seus </a:t>
            </a:r>
            <a:r>
              <a:rPr lang="pt-PT" sz="2000" dirty="0" smtClean="0"/>
              <a:t>estudos</a:t>
            </a:r>
          </a:p>
          <a:p>
            <a:pPr marL="195262" lvl="1" indent="0">
              <a:buNone/>
            </a:pPr>
            <a:endParaRPr lang="sv-SE" sz="1600" dirty="0"/>
          </a:p>
          <a:p>
            <a:r>
              <a:rPr lang="sv-SE" dirty="0" smtClean="0"/>
              <a:t>Objetivo</a:t>
            </a:r>
            <a:endParaRPr lang="sv-SE" dirty="0" smtClean="0"/>
          </a:p>
          <a:p>
            <a:pPr lvl="1"/>
            <a:r>
              <a:rPr lang="pt-PT" dirty="0"/>
              <a:t>Dar aos jovens uma certificação registada completa para o ginásio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25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2596" y="808581"/>
            <a:ext cx="6347208" cy="854968"/>
          </a:xfrm>
        </p:spPr>
        <p:txBody>
          <a:bodyPr/>
          <a:lstStyle/>
          <a:p>
            <a:r>
              <a:rPr lang="sv-SE" dirty="0"/>
              <a:t>Porquê emprego no município?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039131"/>
            <a:ext cx="5040560" cy="3211785"/>
          </a:xfrm>
        </p:spPr>
        <p:txBody>
          <a:bodyPr/>
          <a:lstStyle/>
          <a:p>
            <a:r>
              <a:rPr lang="pt-PT" dirty="0"/>
              <a:t>Para eliminar obstáculos (não é permitido receber dinheiro da CSN, etc</a:t>
            </a:r>
            <a:r>
              <a:rPr lang="pt-PT" dirty="0" smtClean="0"/>
              <a:t>.)</a:t>
            </a:r>
          </a:p>
          <a:p>
            <a:endParaRPr lang="sv-SE" dirty="0"/>
          </a:p>
          <a:p>
            <a:r>
              <a:rPr lang="pt-PT" dirty="0"/>
              <a:t>Possibilidade de apoio </a:t>
            </a:r>
            <a:r>
              <a:rPr lang="pt-PT" dirty="0" smtClean="0"/>
              <a:t>a vários níveis: por </a:t>
            </a:r>
            <a:r>
              <a:rPr lang="pt-PT" dirty="0"/>
              <a:t>parte de professores, um lugar para estudar e estrutura económica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/>
          <a:stretch/>
        </p:blipFill>
        <p:spPr>
          <a:xfrm>
            <a:off x="5724128" y="1886596"/>
            <a:ext cx="282257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63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35422" y="764704"/>
            <a:ext cx="6347208" cy="854968"/>
          </a:xfrm>
        </p:spPr>
        <p:txBody>
          <a:bodyPr/>
          <a:lstStyle/>
          <a:p>
            <a:r>
              <a:rPr lang="sv-SE" dirty="0" smtClean="0"/>
              <a:t>Tipo de emprego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45865" y="2132856"/>
            <a:ext cx="6355541" cy="3211785"/>
          </a:xfrm>
        </p:spPr>
        <p:txBody>
          <a:bodyPr/>
          <a:lstStyle/>
          <a:p>
            <a:r>
              <a:rPr lang="pt-PT" dirty="0"/>
              <a:t>Um emprego enquanto estiver a </a:t>
            </a:r>
            <a:r>
              <a:rPr lang="pt-PT" dirty="0" smtClean="0"/>
              <a:t>estudar</a:t>
            </a:r>
          </a:p>
          <a:p>
            <a:endParaRPr lang="sv-SE" dirty="0"/>
          </a:p>
          <a:p>
            <a:r>
              <a:rPr lang="pt-PT" dirty="0"/>
              <a:t>O emprego é sempre cancelado quando se interrompe os estudos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i="1" dirty="0" smtClean="0"/>
              <a:t>”</a:t>
            </a:r>
            <a:r>
              <a:rPr lang="pt-PT" i="1" dirty="0"/>
              <a:t> Na unidade </a:t>
            </a:r>
            <a:r>
              <a:rPr lang="pt-PT" i="1" dirty="0" smtClean="0"/>
              <a:t>de trabalho municipal </a:t>
            </a:r>
            <a:r>
              <a:rPr lang="pt-PT" i="1" dirty="0"/>
              <a:t>de </a:t>
            </a:r>
            <a:r>
              <a:rPr lang="pt-PT" i="1" dirty="0" err="1"/>
              <a:t>Gävle</a:t>
            </a:r>
            <a:r>
              <a:rPr lang="pt-PT" i="1" dirty="0"/>
              <a:t> trabalhamos para que todas as pessoas façam parte da sociedade e tenham trabalho</a:t>
            </a:r>
            <a:r>
              <a:rPr lang="sv-SE" i="1" dirty="0" smtClean="0"/>
              <a:t>”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unidade de trabalho municipal em </a:t>
            </a:r>
            <a:r>
              <a:rPr lang="pt-PT" dirty="0" err="1"/>
              <a:t>Gävle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122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6633" y="957861"/>
            <a:ext cx="6347208" cy="854968"/>
          </a:xfrm>
        </p:spPr>
        <p:txBody>
          <a:bodyPr/>
          <a:lstStyle/>
          <a:p>
            <a:r>
              <a:rPr lang="sv-SE" dirty="0" smtClean="0"/>
              <a:t>Dados do Gävle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988840"/>
            <a:ext cx="7570265" cy="3211785"/>
          </a:xfrm>
        </p:spPr>
        <p:txBody>
          <a:bodyPr/>
          <a:lstStyle/>
          <a:p>
            <a:r>
              <a:rPr lang="sv-SE" dirty="0"/>
              <a:t>87 </a:t>
            </a:r>
            <a:r>
              <a:rPr lang="sv-SE" dirty="0" smtClean="0"/>
              <a:t>contratos de formação em curso, em </a:t>
            </a:r>
            <a:r>
              <a:rPr lang="sv-SE" dirty="0" smtClean="0"/>
              <a:t>Gävle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pt-PT" dirty="0"/>
              <a:t>24 empregados com contrato de formação e </a:t>
            </a:r>
            <a:r>
              <a:rPr lang="pt-PT" dirty="0" smtClean="0"/>
              <a:t>a receberem um </a:t>
            </a:r>
            <a:r>
              <a:rPr lang="pt-PT" dirty="0"/>
              <a:t>salário da </a:t>
            </a:r>
            <a:r>
              <a:rPr lang="pt-PT" dirty="0" smtClean="0"/>
              <a:t>câmara.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846C1-F72D-41C2-8063-01C44EF4A75B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1622485" cy="161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-125707" y="-27384"/>
            <a:ext cx="9287863" cy="1728192"/>
            <a:chOff x="-125707" y="-27384"/>
            <a:chExt cx="9287863" cy="1728192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8" r="6512"/>
            <a:stretch/>
          </p:blipFill>
          <p:spPr>
            <a:xfrm>
              <a:off x="6804248" y="-17354"/>
              <a:ext cx="2357908" cy="171816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1" b="13824"/>
            <a:stretch/>
          </p:blipFill>
          <p:spPr>
            <a:xfrm>
              <a:off x="1962525" y="-27384"/>
              <a:ext cx="2506778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 trans="19000" detail="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128" y="-25970"/>
              <a:ext cx="2334120" cy="1726778"/>
            </a:xfrm>
            <a:prstGeom prst="rect">
              <a:avLst/>
            </a:prstGeom>
            <a:ln w="3175" cap="rnd">
              <a:solidFill>
                <a:schemeClr val="tx1"/>
              </a:solidFill>
            </a:ln>
            <a:effectLst>
              <a:reflection endPos="0" dist="50800" dir="5400000" sy="-100000" algn="bl" rotWithShape="0"/>
            </a:effectLst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2" r="7044"/>
            <a:stretch/>
          </p:blipFill>
          <p:spPr>
            <a:xfrm>
              <a:off x="-125707" y="-27384"/>
              <a:ext cx="2088232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cxnSp>
        <p:nvCxnSpPr>
          <p:cNvPr id="19" name="Rak 18"/>
          <p:cNvCxnSpPr/>
          <p:nvPr/>
        </p:nvCxnSpPr>
        <p:spPr>
          <a:xfrm>
            <a:off x="-180528" y="1700808"/>
            <a:ext cx="943304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Bildobjekt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1440160" cy="441456"/>
          </a:xfrm>
          <a:prstGeom prst="rect">
            <a:avLst/>
          </a:prstGeom>
        </p:spPr>
      </p:pic>
      <p:cxnSp>
        <p:nvCxnSpPr>
          <p:cNvPr id="15" name="Rak 14"/>
          <p:cNvCxnSpPr/>
          <p:nvPr/>
        </p:nvCxnSpPr>
        <p:spPr>
          <a:xfrm>
            <a:off x="-125707" y="5661248"/>
            <a:ext cx="9433048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63" y="3789040"/>
            <a:ext cx="5859865" cy="181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latshållare för innehåll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86" y="5877272"/>
            <a:ext cx="799213" cy="7150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5" y="5740130"/>
            <a:ext cx="545375" cy="98936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42345" y="1844824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KAA</a:t>
            </a:r>
          </a:p>
          <a:p>
            <a:pPr algn="ctr"/>
            <a:r>
              <a:rPr lang="pt-PT" sz="3600" b="1" dirty="0"/>
              <a:t>Os municípios são responsáveis por todos os jovens fazerem parte de uma atividade</a:t>
            </a:r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2449143169"/>
      </p:ext>
    </p:extLst>
  </p:cSld>
  <p:clrMapOvr>
    <a:masterClrMapping/>
  </p:clrMapOvr>
  <p:transition spd="med" advTm="3962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199235"/>
            <a:ext cx="6552728" cy="1006144"/>
          </a:xfrm>
        </p:spPr>
        <p:txBody>
          <a:bodyPr/>
          <a:lstStyle/>
          <a:p>
            <a:r>
              <a:rPr lang="sv-SE" dirty="0" err="1" smtClean="0"/>
              <a:t>Cooperation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1485929" y="2204864"/>
            <a:ext cx="1933943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sv-SE" sz="1100" dirty="0">
              <a:solidFill>
                <a:schemeClr val="tx1"/>
              </a:solidFill>
            </a:endParaRPr>
          </a:p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Serviços Externos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419871" y="2204864"/>
            <a:ext cx="2016225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/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 smtClean="0">
                <a:solidFill>
                  <a:schemeClr val="tx1"/>
                </a:solidFill>
              </a:rPr>
              <a:t>Cooperação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5436096" y="2204864"/>
            <a:ext cx="2035074" cy="6001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100" dirty="0">
                <a:solidFill>
                  <a:schemeClr val="tx1"/>
                </a:solidFill>
              </a:rPr>
              <a:t>                                             </a:t>
            </a:r>
          </a:p>
          <a:p>
            <a:pPr algn="ctr"/>
            <a:r>
              <a:rPr lang="sv-SE" sz="1100" dirty="0" smtClean="0">
                <a:solidFill>
                  <a:schemeClr val="tx1"/>
                </a:solidFill>
              </a:rPr>
              <a:t>Locais de formação</a:t>
            </a:r>
            <a:endParaRPr lang="sv-SE" sz="1100" dirty="0">
              <a:solidFill>
                <a:schemeClr val="tx1"/>
              </a:solidFill>
            </a:endParaRPr>
          </a:p>
          <a:p>
            <a:pPr algn="ctr"/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471789" y="2780928"/>
            <a:ext cx="1940355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100" dirty="0" smtClean="0"/>
              <a:t>Curador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Professor de educação especial </a:t>
            </a:r>
            <a:endParaRPr lang="en-US" sz="1100" dirty="0" smtClean="0"/>
          </a:p>
          <a:p>
            <a:pPr>
              <a:lnSpc>
                <a:spcPct val="150000"/>
              </a:lnSpc>
            </a:pPr>
            <a:r>
              <a:rPr lang="pt-PT" sz="1100" dirty="0"/>
              <a:t>Psicólogo </a:t>
            </a:r>
            <a:r>
              <a:rPr lang="pt-PT" sz="1100" dirty="0" smtClean="0"/>
              <a:t>de </a:t>
            </a:r>
            <a:r>
              <a:rPr lang="pt-PT" sz="1100" dirty="0"/>
              <a:t>pesquisas sobre a Teoria da condução  de </a:t>
            </a:r>
            <a:r>
              <a:rPr lang="pt-PT" sz="1100" dirty="0" smtClean="0"/>
              <a:t>CBT</a:t>
            </a:r>
            <a:endParaRPr lang="sv-SE" sz="1100" dirty="0"/>
          </a:p>
        </p:txBody>
      </p:sp>
      <p:sp>
        <p:nvSpPr>
          <p:cNvPr id="7" name="textruta 6"/>
          <p:cNvSpPr txBox="1"/>
          <p:nvPr/>
        </p:nvSpPr>
        <p:spPr>
          <a:xfrm>
            <a:off x="3419872" y="2780928"/>
            <a:ext cx="2016224" cy="3393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100" dirty="0" smtClean="0"/>
              <a:t>Pais</a:t>
            </a:r>
          </a:p>
          <a:p>
            <a:pPr>
              <a:lnSpc>
                <a:spcPct val="150000"/>
              </a:lnSpc>
            </a:pPr>
            <a:r>
              <a:rPr lang="sv-SE" sz="1100" dirty="0"/>
              <a:t>Educação </a:t>
            </a:r>
            <a:r>
              <a:rPr lang="sv-SE" sz="1100" dirty="0" smtClean="0"/>
              <a:t>para </a:t>
            </a:r>
            <a:r>
              <a:rPr lang="sv-SE" sz="1100" dirty="0"/>
              <a:t>adultos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Folkhögskola 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Orientadores educacionais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 </a:t>
            </a:r>
            <a:r>
              <a:rPr lang="sv-SE" sz="1100" dirty="0"/>
              <a:t>BUP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 smtClean="0"/>
              <a:t>Psicologia do adulto</a:t>
            </a:r>
          </a:p>
          <a:p>
            <a:pPr>
              <a:lnSpc>
                <a:spcPct val="150000"/>
              </a:lnSpc>
            </a:pPr>
            <a:r>
              <a:rPr lang="sv-SE" sz="1100" dirty="0"/>
              <a:t> Clínica </a:t>
            </a:r>
            <a:r>
              <a:rPr lang="sv-SE" sz="1100" dirty="0" smtClean="0"/>
              <a:t>para jovens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 Polícia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Centro de Saúde</a:t>
            </a:r>
          </a:p>
          <a:p>
            <a:pPr>
              <a:lnSpc>
                <a:spcPct val="150000"/>
              </a:lnSpc>
            </a:pPr>
            <a:r>
              <a:rPr lang="sv-SE" sz="1100" dirty="0"/>
              <a:t>Agência de </a:t>
            </a:r>
            <a:r>
              <a:rPr lang="sv-SE" sz="1100" dirty="0" smtClean="0"/>
              <a:t>seguros</a:t>
            </a:r>
          </a:p>
          <a:p>
            <a:pPr>
              <a:lnSpc>
                <a:spcPct val="150000"/>
              </a:lnSpc>
            </a:pPr>
            <a:r>
              <a:rPr lang="sv-SE" sz="1100" dirty="0"/>
              <a:t>Ensino secundário </a:t>
            </a:r>
            <a:endParaRPr lang="sv-SE" sz="1100" dirty="0" smtClean="0"/>
          </a:p>
          <a:p>
            <a:pPr>
              <a:lnSpc>
                <a:spcPct val="150000"/>
              </a:lnSpc>
            </a:pPr>
            <a:r>
              <a:rPr lang="sv-SE" sz="1100" dirty="0"/>
              <a:t>Assistentes de </a:t>
            </a:r>
            <a:r>
              <a:rPr lang="sv-SE" sz="1100" dirty="0" smtClean="0"/>
              <a:t>campo</a:t>
            </a:r>
          </a:p>
          <a:p>
            <a:pPr>
              <a:lnSpc>
                <a:spcPct val="150000"/>
              </a:lnSpc>
            </a:pPr>
            <a:r>
              <a:rPr lang="sv-SE" sz="1100" dirty="0" smtClean="0"/>
              <a:t>Centros </a:t>
            </a:r>
            <a:r>
              <a:rPr lang="sv-SE" sz="1100" dirty="0"/>
              <a:t>de juventude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50236" y="2780928"/>
            <a:ext cx="2025649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100" dirty="0"/>
              <a:t>Desenvolvimento e aprendizagem com base no local de trabalho </a:t>
            </a:r>
            <a:endParaRPr lang="pt-PT" sz="1100" dirty="0" smtClean="0"/>
          </a:p>
          <a:p>
            <a:r>
              <a:rPr lang="en-US" sz="1100" dirty="0" err="1"/>
              <a:t>Estágio</a:t>
            </a:r>
            <a:endParaRPr lang="en-US" sz="1100" dirty="0" smtClean="0"/>
          </a:p>
          <a:p>
            <a:r>
              <a:rPr lang="en-US" sz="1100" dirty="0" err="1" smtClean="0"/>
              <a:t>Trabalho</a:t>
            </a:r>
            <a:endParaRPr lang="sv-SE" sz="1100" dirty="0">
              <a:solidFill>
                <a:schemeClr val="bg2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771800" y="901727"/>
            <a:ext cx="33884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KAA</a:t>
            </a:r>
          </a:p>
        </p:txBody>
      </p:sp>
      <p:cxnSp>
        <p:nvCxnSpPr>
          <p:cNvPr id="35" name="Rak pil 34"/>
          <p:cNvCxnSpPr/>
          <p:nvPr/>
        </p:nvCxnSpPr>
        <p:spPr>
          <a:xfrm flipH="1">
            <a:off x="2915816" y="1705121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700253" y="1501659"/>
            <a:ext cx="1933942" cy="3431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smtClean="0"/>
              <a:t>Centro de emprego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419872" y="1481857"/>
            <a:ext cx="2016224" cy="36296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smtClean="0">
                <a:solidFill>
                  <a:schemeClr val="lt1"/>
                </a:solidFill>
              </a:rPr>
              <a:t>Unidade de trabalho municipal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6218759" y="1501658"/>
            <a:ext cx="2007470" cy="3431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100" dirty="0">
              <a:solidFill>
                <a:schemeClr val="lt1"/>
              </a:solidFill>
            </a:endParaRPr>
          </a:p>
          <a:p>
            <a:r>
              <a:rPr lang="sv-SE" sz="1100" b="1" dirty="0" smtClean="0">
                <a:solidFill>
                  <a:schemeClr val="lt1"/>
                </a:solidFill>
              </a:rPr>
              <a:t>Serviços sociais</a:t>
            </a:r>
            <a:endParaRPr lang="sv-SE" sz="1100" b="1" dirty="0">
              <a:solidFill>
                <a:schemeClr val="lt1"/>
              </a:solidFill>
            </a:endParaRPr>
          </a:p>
          <a:p>
            <a:endParaRPr lang="sv-SE" sz="1100" dirty="0">
              <a:solidFill>
                <a:schemeClr val="lt1"/>
              </a:solidFill>
            </a:endParaRPr>
          </a:p>
        </p:txBody>
      </p:sp>
      <p:cxnSp>
        <p:nvCxnSpPr>
          <p:cNvPr id="24" name="Rak pil 23"/>
          <p:cNvCxnSpPr/>
          <p:nvPr/>
        </p:nvCxnSpPr>
        <p:spPr>
          <a:xfrm flipH="1">
            <a:off x="5648986" y="1705121"/>
            <a:ext cx="28803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07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831600"/>
            <a:ext cx="5760640" cy="854968"/>
          </a:xfrm>
        </p:spPr>
        <p:txBody>
          <a:bodyPr>
            <a:normAutofit/>
          </a:bodyPr>
          <a:lstStyle/>
          <a:p>
            <a:r>
              <a:rPr lang="sv-SE" dirty="0" smtClean="0"/>
              <a:t>O KAA no  centro </a:t>
            </a:r>
            <a:r>
              <a:rPr lang="sv-SE" dirty="0"/>
              <a:t>de desenvolvimento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1619672" y="3861048"/>
            <a:ext cx="1944216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r>
              <a:rPr lang="sv-SE" sz="2000" dirty="0" smtClean="0"/>
              <a:t>Registo</a:t>
            </a:r>
            <a:endParaRPr lang="sv-SE" sz="2000" dirty="0"/>
          </a:p>
          <a:p>
            <a:pPr lvl="0"/>
            <a:endParaRPr lang="sv-SE" sz="1200" dirty="0"/>
          </a:p>
          <a:p>
            <a:pPr algn="ctr"/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574399" y="3863328"/>
            <a:ext cx="2205505" cy="11498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sv-SE" sz="1100" dirty="0"/>
              <a:t/>
            </a:r>
            <a:br>
              <a:rPr lang="sv-SE" sz="1100" dirty="0"/>
            </a:br>
            <a:r>
              <a:rPr lang="sv-SE" sz="2000" dirty="0" smtClean="0"/>
              <a:t>Atividades</a:t>
            </a:r>
            <a:endParaRPr lang="sv-SE" sz="2000" dirty="0"/>
          </a:p>
          <a:p>
            <a:pPr lvl="0"/>
            <a:endParaRPr lang="sv-SE" sz="1200" dirty="0"/>
          </a:p>
          <a:p>
            <a:pPr lvl="0"/>
            <a:r>
              <a:rPr lang="pt-PT" sz="1050" dirty="0"/>
              <a:t>Todos os jovens que irão fazer parte do KAA devem estar presentes com frequência</a:t>
            </a:r>
            <a:endParaRPr lang="sv-SE" sz="1050" dirty="0"/>
          </a:p>
        </p:txBody>
      </p:sp>
      <p:sp>
        <p:nvSpPr>
          <p:cNvPr id="23" name="Rektangel 22"/>
          <p:cNvSpPr/>
          <p:nvPr/>
        </p:nvSpPr>
        <p:spPr>
          <a:xfrm>
            <a:off x="3491880" y="2348880"/>
            <a:ext cx="2082520" cy="50405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/>
            </a:r>
            <a:br>
              <a:rPr lang="sv-SE" sz="1100" dirty="0"/>
            </a:br>
            <a:endParaRPr lang="sv-SE" sz="1100" dirty="0"/>
          </a:p>
          <a:p>
            <a:pPr lvl="0"/>
            <a:endParaRPr lang="sv-SE" sz="1100" dirty="0"/>
          </a:p>
          <a:p>
            <a:pPr lvl="0"/>
            <a:r>
              <a:rPr lang="sv-SE" sz="2000" dirty="0"/>
              <a:t>KAA</a:t>
            </a:r>
          </a:p>
          <a:p>
            <a:pPr lvl="0"/>
            <a:endParaRPr lang="sv-SE" sz="1200" dirty="0"/>
          </a:p>
          <a:p>
            <a:pPr lvl="0"/>
            <a:endParaRPr lang="sv-SE" sz="1050" dirty="0"/>
          </a:p>
          <a:p>
            <a:pPr lvl="0"/>
            <a:endParaRPr lang="sv-SE" sz="1050" dirty="0"/>
          </a:p>
        </p:txBody>
      </p:sp>
      <p:cxnSp>
        <p:nvCxnSpPr>
          <p:cNvPr id="7" name="Rak pil 6"/>
          <p:cNvCxnSpPr>
            <a:endCxn id="10" idx="0"/>
          </p:cNvCxnSpPr>
          <p:nvPr/>
        </p:nvCxnSpPr>
        <p:spPr>
          <a:xfrm flipH="1">
            <a:off x="2591780" y="2852936"/>
            <a:ext cx="147616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 12"/>
          <p:cNvCxnSpPr>
            <a:endCxn id="12" idx="0"/>
          </p:cNvCxnSpPr>
          <p:nvPr/>
        </p:nvCxnSpPr>
        <p:spPr>
          <a:xfrm>
            <a:off x="5076056" y="2852936"/>
            <a:ext cx="1601096" cy="10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52663676"/>
      </p:ext>
    </p:extLst>
  </p:cSld>
  <p:clrMapOvr>
    <a:masterClrMapping/>
  </p:clrMapOvr>
  <p:transition spd="med" advTm="531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31600"/>
            <a:ext cx="7632848" cy="854968"/>
          </a:xfrm>
        </p:spPr>
        <p:txBody>
          <a:bodyPr/>
          <a:lstStyle/>
          <a:p>
            <a:r>
              <a:rPr lang="sv-SE" dirty="0" smtClean="0"/>
              <a:t>Registo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Gävle kommun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5847587"/>
              </p:ext>
            </p:extLst>
          </p:nvPr>
        </p:nvGraphicFramePr>
        <p:xfrm>
          <a:off x="2544592" y="2729292"/>
          <a:ext cx="2768600" cy="161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llips 5"/>
          <p:cNvSpPr/>
          <p:nvPr/>
        </p:nvSpPr>
        <p:spPr>
          <a:xfrm>
            <a:off x="5683138" y="2717304"/>
            <a:ext cx="1449585" cy="136815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KAAD</a:t>
            </a:r>
          </a:p>
        </p:txBody>
      </p:sp>
      <p:sp>
        <p:nvSpPr>
          <p:cNvPr id="7" name="Ellips 6"/>
          <p:cNvSpPr/>
          <p:nvPr/>
        </p:nvSpPr>
        <p:spPr>
          <a:xfrm>
            <a:off x="395536" y="2672916"/>
            <a:ext cx="1747843" cy="1512168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Encontrar jovens fora da escola e do trabalho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95536" y="4643276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Para encontrar os indivíduos através de diferentes sistemas de registo, Pro Capita </a:t>
            </a:r>
            <a:r>
              <a:rPr lang="pt-PT" sz="1100" dirty="0" err="1"/>
              <a:t>och</a:t>
            </a:r>
            <a:r>
              <a:rPr lang="pt-PT" sz="1100" dirty="0"/>
              <a:t> KIR</a:t>
            </a:r>
            <a:endParaRPr lang="sv-SE" sz="1100" dirty="0"/>
          </a:p>
        </p:txBody>
      </p:sp>
      <p:sp>
        <p:nvSpPr>
          <p:cNvPr id="13" name="textruta 12"/>
          <p:cNvSpPr txBox="1"/>
          <p:nvPr/>
        </p:nvSpPr>
        <p:spPr>
          <a:xfrm>
            <a:off x="2930688" y="4604803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Contacto </a:t>
            </a:r>
            <a:r>
              <a:rPr lang="pt-PT" sz="1100" dirty="0" smtClean="0"/>
              <a:t>por e-mail em cada </a:t>
            </a:r>
            <a:r>
              <a:rPr lang="pt-PT" sz="1100" dirty="0"/>
              <a:t>intervalo de seis semanas</a:t>
            </a:r>
            <a:endParaRPr lang="sv-SE" sz="1100" dirty="0"/>
          </a:p>
        </p:txBody>
      </p:sp>
      <p:sp>
        <p:nvSpPr>
          <p:cNvPr id="14" name="textruta 13"/>
          <p:cNvSpPr txBox="1"/>
          <p:nvPr/>
        </p:nvSpPr>
        <p:spPr>
          <a:xfrm>
            <a:off x="5670538" y="4604803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Uma base de dados própria para registo do emprego jovem ou da escola deve ser enviada ao SCB (serviços centrais estáticos suecos). </a:t>
            </a:r>
            <a:r>
              <a:rPr lang="pt-PT" sz="1100" dirty="0" smtClean="0"/>
              <a:t>Garantia de </a:t>
            </a:r>
            <a:r>
              <a:rPr lang="pt-PT" sz="1100" dirty="0"/>
              <a:t>qualidade a cada seis semanas. Para que todos os jovens estejam no sistema.</a:t>
            </a:r>
            <a:r>
              <a:rPr lang="sv-SE" sz="1100" dirty="0" smtClean="0"/>
              <a:t>.</a:t>
            </a:r>
            <a:endParaRPr lang="sv-SE" sz="1100" dirty="0"/>
          </a:p>
        </p:txBody>
      </p:sp>
      <p:sp>
        <p:nvSpPr>
          <p:cNvPr id="15" name="Höger 14"/>
          <p:cNvSpPr/>
          <p:nvPr/>
        </p:nvSpPr>
        <p:spPr>
          <a:xfrm>
            <a:off x="2195736" y="3382708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7" name="Höger 16"/>
          <p:cNvSpPr/>
          <p:nvPr/>
        </p:nvSpPr>
        <p:spPr>
          <a:xfrm>
            <a:off x="4876445" y="3401380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8" name="Höger 17"/>
          <p:cNvSpPr/>
          <p:nvPr/>
        </p:nvSpPr>
        <p:spPr>
          <a:xfrm>
            <a:off x="7197114" y="3356992"/>
            <a:ext cx="720080" cy="14401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6" name="Rektangel med rundade hörn 15"/>
          <p:cNvSpPr/>
          <p:nvPr/>
        </p:nvSpPr>
        <p:spPr>
          <a:xfrm>
            <a:off x="7953818" y="2924944"/>
            <a:ext cx="1182466" cy="864096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300" dirty="0" smtClean="0">
                <a:solidFill>
                  <a:schemeClr val="bg1"/>
                </a:solidFill>
              </a:rPr>
              <a:t>Atividade</a:t>
            </a:r>
            <a:endParaRPr lang="sv-SE" sz="1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251278"/>
      </p:ext>
    </p:extLst>
  </p:cSld>
  <p:clrMapOvr>
    <a:masterClrMapping/>
  </p:clrMapOvr>
  <p:transition spd="med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  <p:bldP spid="6" grpId="0" animBg="1"/>
      <p:bldP spid="7" grpId="0" animBg="1"/>
      <p:bldP spid="11" grpId="0"/>
      <p:bldP spid="13" grpId="0"/>
      <p:bldP spid="14" grpId="0"/>
      <p:bldP spid="15" grpId="0" animBg="1"/>
      <p:bldP spid="15" grpId="1" animBg="1"/>
      <p:bldP spid="17" grpId="0" animBg="1"/>
      <p:bldP spid="1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0712" y="545952"/>
            <a:ext cx="6552728" cy="854968"/>
          </a:xfrm>
        </p:spPr>
        <p:txBody>
          <a:bodyPr/>
          <a:lstStyle/>
          <a:p>
            <a:r>
              <a:rPr lang="sv-SE" dirty="0" smtClean="0"/>
              <a:t>Atividade </a:t>
            </a:r>
            <a:r>
              <a:rPr lang="sv-SE" dirty="0"/>
              <a:t>-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28D-465F-4F43-BDB1-26BD7891D2D0}" type="datetime1">
              <a:rPr lang="sv-SE" smtClean="0"/>
              <a:pPr/>
              <a:t>2018-12-02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Gävle </a:t>
            </a:r>
            <a:r>
              <a:rPr lang="en-GB" dirty="0" err="1"/>
              <a:t>kommun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CCED-C06E-4325-AB7A-98A9C7CD34E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Rektangel 9"/>
          <p:cNvSpPr/>
          <p:nvPr/>
        </p:nvSpPr>
        <p:spPr>
          <a:xfrm>
            <a:off x="395536" y="2132856"/>
            <a:ext cx="1224135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r>
              <a:rPr lang="sv-SE" sz="1100" dirty="0" smtClean="0"/>
              <a:t>Controlos</a:t>
            </a:r>
            <a:endParaRPr lang="sv-SE" sz="1100" dirty="0"/>
          </a:p>
          <a:p>
            <a:pPr lvl="0"/>
            <a:endParaRPr lang="sv-SE" sz="1200" dirty="0"/>
          </a:p>
          <a:p>
            <a:pPr lvl="0"/>
            <a:r>
              <a:rPr lang="sv-SE" sz="1050" dirty="0" smtClean="0"/>
              <a:t>Confiança</a:t>
            </a:r>
            <a:endParaRPr lang="sv-SE" sz="1050" dirty="0"/>
          </a:p>
          <a:p>
            <a:pPr algn="ctr"/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925705" y="2132856"/>
            <a:ext cx="1296146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/>
              <a:t>Construção de relação</a:t>
            </a:r>
          </a:p>
          <a:p>
            <a:pPr lvl="0"/>
            <a:endParaRPr lang="sv-SE" sz="1200" dirty="0"/>
          </a:p>
          <a:p>
            <a:pPr lvl="0"/>
            <a:r>
              <a:rPr lang="pt-PT" sz="1050" dirty="0"/>
              <a:t>Pertencer a, fazer parte de</a:t>
            </a:r>
            <a:endParaRPr lang="sv-SE" sz="1050" dirty="0"/>
          </a:p>
        </p:txBody>
      </p:sp>
      <p:sp>
        <p:nvSpPr>
          <p:cNvPr id="18" name="Rektangel 17"/>
          <p:cNvSpPr/>
          <p:nvPr/>
        </p:nvSpPr>
        <p:spPr>
          <a:xfrm>
            <a:off x="3527885" y="2132856"/>
            <a:ext cx="11521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sz="1100" dirty="0"/>
              <a:t>                                             </a:t>
            </a:r>
          </a:p>
          <a:p>
            <a:pPr lvl="0"/>
            <a:endParaRPr lang="sv-SE" sz="1100" dirty="0"/>
          </a:p>
          <a:p>
            <a:pPr lvl="0"/>
            <a:r>
              <a:rPr lang="sv-SE" sz="1100" dirty="0" smtClean="0"/>
              <a:t>Construir auto-estima</a:t>
            </a:r>
            <a:endParaRPr lang="sv-SE" sz="1100" dirty="0"/>
          </a:p>
          <a:p>
            <a:pPr lvl="0"/>
            <a:r>
              <a:rPr lang="sv-SE" sz="1200" dirty="0"/>
              <a:t/>
            </a:r>
            <a:br>
              <a:rPr lang="sv-SE" sz="1200" dirty="0"/>
            </a:br>
            <a:r>
              <a:rPr lang="sv-SE" sz="1050" dirty="0" smtClean="0"/>
              <a:t>Vontade</a:t>
            </a:r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100" dirty="0"/>
          </a:p>
        </p:txBody>
      </p:sp>
      <p:sp>
        <p:nvSpPr>
          <p:cNvPr id="19" name="Rektangel 18"/>
          <p:cNvSpPr/>
          <p:nvPr/>
        </p:nvSpPr>
        <p:spPr>
          <a:xfrm>
            <a:off x="5024091" y="2132856"/>
            <a:ext cx="115212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sv-SE" sz="1100" dirty="0"/>
          </a:p>
          <a:p>
            <a:pPr lvl="0"/>
            <a:endParaRPr lang="sv-SE" sz="1200" dirty="0"/>
          </a:p>
          <a:p>
            <a:pPr lvl="0"/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 smtClean="0"/>
              <a:t>Ação</a:t>
            </a:r>
            <a:endParaRPr lang="sv-SE" sz="1100" dirty="0"/>
          </a:p>
          <a:p>
            <a:pPr lvl="0"/>
            <a:r>
              <a:rPr lang="sv-SE" sz="1050" dirty="0"/>
              <a:t/>
            </a:r>
            <a:br>
              <a:rPr lang="sv-SE" sz="1050" dirty="0"/>
            </a:br>
            <a:r>
              <a:rPr lang="sv-SE" sz="1050" dirty="0"/>
              <a:t/>
            </a:r>
            <a:br>
              <a:rPr lang="sv-SE" sz="1050" dirty="0"/>
            </a:br>
            <a:r>
              <a:rPr lang="sv-SE" sz="1050" dirty="0" smtClean="0"/>
              <a:t>Encontrar o futuro</a:t>
            </a:r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050" dirty="0"/>
          </a:p>
          <a:p>
            <a:pPr lvl="0"/>
            <a:endParaRPr lang="sv-SE" sz="1100" dirty="0"/>
          </a:p>
        </p:txBody>
      </p:sp>
      <p:cxnSp>
        <p:nvCxnSpPr>
          <p:cNvPr id="43" name="Rak pil 42"/>
          <p:cNvCxnSpPr/>
          <p:nvPr/>
        </p:nvCxnSpPr>
        <p:spPr>
          <a:xfrm>
            <a:off x="1619671" y="2636912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/>
          <p:cNvSpPr/>
          <p:nvPr/>
        </p:nvSpPr>
        <p:spPr>
          <a:xfrm>
            <a:off x="6444206" y="2132856"/>
            <a:ext cx="1222478" cy="10081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endParaRPr lang="sv-SE" sz="1200" dirty="0">
              <a:solidFill>
                <a:schemeClr val="bg1"/>
              </a:solidFill>
            </a:endParaRPr>
          </a:p>
          <a:p>
            <a:endParaRPr lang="sv-SE" sz="120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 smtClean="0">
                <a:solidFill>
                  <a:schemeClr val="bg1"/>
                </a:solidFill>
              </a:rPr>
              <a:t>União</a:t>
            </a:r>
            <a:endParaRPr lang="sv-SE" sz="1050" dirty="0">
              <a:solidFill>
                <a:schemeClr val="bg1"/>
              </a:solidFill>
            </a:endParaRPr>
          </a:p>
          <a:p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>
                <a:solidFill>
                  <a:schemeClr val="bg1"/>
                </a:solidFill>
              </a:rPr>
              <a:t/>
            </a:r>
            <a:br>
              <a:rPr lang="sv-SE" sz="1050" dirty="0">
                <a:solidFill>
                  <a:schemeClr val="bg1"/>
                </a:solidFill>
              </a:rPr>
            </a:br>
            <a:r>
              <a:rPr lang="sv-SE" sz="1050" dirty="0" smtClean="0">
                <a:solidFill>
                  <a:schemeClr val="bg1"/>
                </a:solidFill>
              </a:rPr>
              <a:t>O futuro</a:t>
            </a:r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endParaRPr lang="sv-SE" sz="105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sv-SE" sz="1050" dirty="0">
              <a:solidFill>
                <a:schemeClr val="bg1"/>
              </a:solidFill>
            </a:endParaRPr>
          </a:p>
        </p:txBody>
      </p:sp>
      <p:cxnSp>
        <p:nvCxnSpPr>
          <p:cNvPr id="37" name="Rak pil 36"/>
          <p:cNvCxnSpPr>
            <a:stCxn id="12" idx="3"/>
          </p:cNvCxnSpPr>
          <p:nvPr/>
        </p:nvCxnSpPr>
        <p:spPr>
          <a:xfrm>
            <a:off x="3221851" y="2636912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>
            <a:off x="4680013" y="263577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>
            <a:off x="6156174" y="263577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/>
          <p:cNvSpPr/>
          <p:nvPr/>
        </p:nvSpPr>
        <p:spPr>
          <a:xfrm>
            <a:off x="8518157" y="116632"/>
            <a:ext cx="401359" cy="633670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O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o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bjet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ivo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é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</a:t>
            </a:r>
            <a:r>
              <a:rPr lang="sv-SE" sz="900" dirty="0">
                <a:solidFill>
                  <a:schemeClr val="bg1"/>
                </a:solidFill>
              </a:rPr>
              <a:t>voltar </a:t>
            </a:r>
            <a:endParaRPr lang="sv-SE" sz="900" dirty="0" smtClean="0">
              <a:solidFill>
                <a:schemeClr val="bg1"/>
              </a:solidFill>
            </a:endParaRPr>
          </a:p>
          <a:p>
            <a:endParaRPr lang="sv-SE" sz="900" dirty="0">
              <a:solidFill>
                <a:schemeClr val="bg1"/>
              </a:solidFill>
            </a:endParaRPr>
          </a:p>
          <a:p>
            <a:r>
              <a:rPr lang="sv-SE" sz="900" dirty="0">
                <a:solidFill>
                  <a:schemeClr val="bg1"/>
                </a:solidFill>
              </a:rPr>
              <a:t>à</a:t>
            </a:r>
            <a:endParaRPr lang="sv-SE" sz="900" dirty="0" smtClean="0">
              <a:solidFill>
                <a:schemeClr val="bg1"/>
              </a:solidFill>
            </a:endParaRPr>
          </a:p>
          <a:p>
            <a:r>
              <a:rPr lang="sv-SE" sz="900" dirty="0" smtClean="0">
                <a:solidFill>
                  <a:schemeClr val="bg1"/>
                </a:solidFill>
              </a:rPr>
              <a:t> e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ducação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ou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ao</a:t>
            </a:r>
          </a:p>
          <a:p>
            <a:r>
              <a:rPr lang="sv-SE" sz="900" dirty="0" smtClean="0">
                <a:solidFill>
                  <a:schemeClr val="bg1"/>
                </a:solidFill>
              </a:rPr>
              <a:t> </a:t>
            </a:r>
            <a:r>
              <a:rPr lang="sv-SE" sz="900" dirty="0">
                <a:solidFill>
                  <a:schemeClr val="bg1"/>
                </a:solidFill>
              </a:rPr>
              <a:t>trabalho</a:t>
            </a:r>
          </a:p>
        </p:txBody>
      </p:sp>
      <p:sp>
        <p:nvSpPr>
          <p:cNvPr id="11" name="Höger 10"/>
          <p:cNvSpPr/>
          <p:nvPr/>
        </p:nvSpPr>
        <p:spPr>
          <a:xfrm>
            <a:off x="411630" y="3171323"/>
            <a:ext cx="7350890" cy="504056"/>
          </a:xfrm>
          <a:prstGeom prst="rightArrow">
            <a:avLst/>
          </a:prstGeom>
          <a:solidFill>
            <a:srgbClr val="8D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KASAM – </a:t>
            </a:r>
            <a:r>
              <a:rPr lang="sv-SE" sz="1400" dirty="0" smtClean="0">
                <a:solidFill>
                  <a:schemeClr val="bg1"/>
                </a:solidFill>
              </a:rPr>
              <a:t>A importância de fazer parte de algo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670705" y="9976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Método e fases</a:t>
            </a:r>
            <a:endParaRPr lang="sv-SE" sz="1600" b="1" dirty="0"/>
          </a:p>
        </p:txBody>
      </p:sp>
      <p:cxnSp>
        <p:nvCxnSpPr>
          <p:cNvPr id="29" name="Rak pil 28"/>
          <p:cNvCxnSpPr/>
          <p:nvPr/>
        </p:nvCxnSpPr>
        <p:spPr>
          <a:xfrm>
            <a:off x="7680490" y="2619205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öger 22"/>
          <p:cNvSpPr/>
          <p:nvPr/>
        </p:nvSpPr>
        <p:spPr>
          <a:xfrm>
            <a:off x="393983" y="4210052"/>
            <a:ext cx="7350890" cy="50405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pt-PT" sz="1400" dirty="0"/>
              <a:t>Desenvolvimento e aprendizagem com base no local de trabalho </a:t>
            </a:r>
          </a:p>
        </p:txBody>
      </p:sp>
      <p:sp>
        <p:nvSpPr>
          <p:cNvPr id="24" name="Höger 23"/>
          <p:cNvSpPr/>
          <p:nvPr/>
        </p:nvSpPr>
        <p:spPr>
          <a:xfrm>
            <a:off x="395536" y="3652574"/>
            <a:ext cx="7350890" cy="50405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dirty="0" smtClean="0">
                <a:solidFill>
                  <a:schemeClr val="bg1"/>
                </a:solidFill>
              </a:rPr>
              <a:t>Motivação e confirmação 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26" name="Höger 25"/>
          <p:cNvSpPr/>
          <p:nvPr/>
        </p:nvSpPr>
        <p:spPr>
          <a:xfrm>
            <a:off x="342316" y="1494127"/>
            <a:ext cx="7338174" cy="4296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400" dirty="0" smtClean="0">
                <a:solidFill>
                  <a:schemeClr val="bg1"/>
                </a:solidFill>
              </a:rPr>
              <a:t>Vai desde algumas </a:t>
            </a:r>
            <a:r>
              <a:rPr lang="pt-PT" sz="1400" dirty="0">
                <a:solidFill>
                  <a:schemeClr val="bg1"/>
                </a:solidFill>
              </a:rPr>
              <a:t>semanas até quatro anos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3034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 animBg="1"/>
      <p:bldP spid="12" grpId="0" animBg="1"/>
      <p:bldP spid="18" grpId="0" animBg="1"/>
      <p:bldP spid="19" grpId="0" animBg="1"/>
      <p:bldP spid="33" grpId="0" animBg="1"/>
      <p:bldP spid="20" grpId="0" animBg="1"/>
      <p:bldP spid="11" grpId="0" animBg="1"/>
      <p:bldP spid="17" grpId="0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2670"/>
              </p:ext>
            </p:extLst>
          </p:nvPr>
        </p:nvGraphicFramePr>
        <p:xfrm>
          <a:off x="827584" y="1556792"/>
          <a:ext cx="7488833" cy="960696"/>
        </p:xfrm>
        <a:graphic>
          <a:graphicData uri="http://schemas.openxmlformats.org/drawingml/2006/table">
            <a:tbl>
              <a:tblPr firstRow="1" firstCol="1" bandRow="1"/>
              <a:tblGrid>
                <a:gridCol w="1297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1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Comunicação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Motivação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Auto-estima/ auto-imagem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mundo/ Vida profissional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futuro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51755"/>
              </p:ext>
            </p:extLst>
          </p:nvPr>
        </p:nvGraphicFramePr>
        <p:xfrm>
          <a:off x="827585" y="2708920"/>
          <a:ext cx="3816424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1233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Educação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Marketing pessoal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Focalização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92" marR="48592" marT="76488" marB="764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ubrik 1"/>
          <p:cNvSpPr txBox="1">
            <a:spLocks/>
          </p:cNvSpPr>
          <p:nvPr/>
        </p:nvSpPr>
        <p:spPr>
          <a:xfrm>
            <a:off x="611560" y="291882"/>
            <a:ext cx="6984776" cy="854968"/>
          </a:xfrm>
        </p:spPr>
        <p:txBody>
          <a:bodyPr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0" dirty="0" smtClean="0"/>
              <a:t>Atividade </a:t>
            </a:r>
            <a:r>
              <a:rPr lang="sv-SE" b="0" dirty="0"/>
              <a:t>- Orientação aprofundada</a:t>
            </a:r>
            <a:r>
              <a:rPr lang="sv-SE" dirty="0"/>
              <a:t/>
            </a:r>
            <a:br>
              <a:rPr lang="sv-SE" dirty="0"/>
            </a:br>
            <a:r>
              <a:rPr lang="sv-SE" sz="1600" dirty="0"/>
              <a:t>- 3 </a:t>
            </a:r>
            <a:r>
              <a:rPr lang="sv-SE" sz="1600" dirty="0" smtClean="0"/>
              <a:t>manhãs por semana</a:t>
            </a:r>
            <a:endParaRPr lang="sv-SE" sz="1600" dirty="0"/>
          </a:p>
          <a:p>
            <a:endParaRPr lang="sv-SE" sz="12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61315" y="1227663"/>
            <a:ext cx="476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A temática da semana - a cada 9 semanas</a:t>
            </a:r>
            <a:endParaRPr lang="sv-SE" b="1" dirty="0"/>
          </a:p>
        </p:txBody>
      </p:sp>
      <p:sp>
        <p:nvSpPr>
          <p:cNvPr id="3" name="Rektangel 2"/>
          <p:cNvSpPr/>
          <p:nvPr/>
        </p:nvSpPr>
        <p:spPr>
          <a:xfrm>
            <a:off x="972947" y="41518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415"/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</a:p>
          <a:p>
            <a:pPr marL="18415"/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15"/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Palestras </a:t>
            </a:r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Exercícios de </a:t>
            </a:r>
            <a:r>
              <a:rPr lang="sv-S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</a:p>
          <a:p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Exercícios individuais</a:t>
            </a:r>
            <a:endParaRPr lang="sv-S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5076056" y="2576321"/>
            <a:ext cx="3744416" cy="1507668"/>
            <a:chOff x="5399253" y="3429000"/>
            <a:chExt cx="3744416" cy="1507668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005064"/>
              <a:ext cx="1656184" cy="9316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ubrik 6"/>
            <p:cNvSpPr txBox="1">
              <a:spLocks/>
            </p:cNvSpPr>
            <p:nvPr/>
          </p:nvSpPr>
          <p:spPr>
            <a:xfrm>
              <a:off x="5399253" y="3429000"/>
              <a:ext cx="3744416" cy="85496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ts val="3200"/>
                </a:lnSpc>
                <a:spcBef>
                  <a:spcPct val="0"/>
                </a:spcBef>
                <a:buNone/>
                <a:defRPr sz="3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sv-SE" sz="1800" dirty="0"/>
                <a:t>”En bra start  på Dagen ”</a:t>
              </a:r>
            </a:p>
          </p:txBody>
        </p:sp>
      </p:grpSp>
      <p:sp>
        <p:nvSpPr>
          <p:cNvPr id="11" name="Rektangel 10"/>
          <p:cNvSpPr/>
          <p:nvPr/>
        </p:nvSpPr>
        <p:spPr>
          <a:xfrm>
            <a:off x="3258947" y="42511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Visitas de estudo/visitas a </a:t>
            </a:r>
            <a:r>
              <a:rPr lang="pt-P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</a:t>
            </a:r>
          </a:p>
          <a:p>
            <a:endParaRPr lang="sv-SE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Discussões individuais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990121"/>
      </p:ext>
    </p:extLst>
  </p:cSld>
  <p:clrMapOvr>
    <a:masterClrMapping/>
  </p:clrMapOvr>
  <p:transition spd="med" advTm="97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5|0.7|0.7|0.9|0.5|0.6|0.6|0.5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1.1|0.6|0.5|1.1|0.5|0.6|0.9|1.1|0.5|0.8|1.2|0.5|0.6|1|0.7|2.3|1.5|1.4|1.2|1.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6|1.8|1.6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7|2.4|4.7"/>
</p:tagLst>
</file>

<file path=ppt/theme/theme1.xml><?xml version="1.0" encoding="utf-8"?>
<a:theme xmlns:a="http://schemas.openxmlformats.org/drawingml/2006/main" name="presentationsmall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Gävle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ot="0" spcFirstLastPara="0" vertOverflow="overflow" horzOverflow="overflow" vert="horz" wrap="square" lIns="180000" tIns="180000" rIns="180000" bIns="180000" numCol="1" spcCol="0" rtlCol="0" fromWordArt="0" anchor="ctr" anchorCtr="1" forceAA="0" compatLnSpc="1">
        <a:prstTxWarp prst="textNoShape">
          <a:avLst/>
        </a:prstTxWarp>
        <a:noAutofit/>
      </a:bodyPr>
      <a:lstStyle>
        <a:defPPr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Gäv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679"/>
      </a:accent1>
      <a:accent2>
        <a:srgbClr val="A12B76"/>
      </a:accent2>
      <a:accent3>
        <a:srgbClr val="5E9732"/>
      </a:accent3>
      <a:accent4>
        <a:srgbClr val="5E6E66"/>
      </a:accent4>
      <a:accent5>
        <a:srgbClr val="00A8B4"/>
      </a:accent5>
      <a:accent6>
        <a:srgbClr val="EEB111"/>
      </a:accent6>
      <a:hlink>
        <a:srgbClr val="0000FF"/>
      </a:hlink>
      <a:folHlink>
        <a:srgbClr val="800080"/>
      </a:folHlink>
    </a:clrScheme>
    <a:fontScheme name="Gäv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</TotalTime>
  <Words>1778</Words>
  <Application>Microsoft Office PowerPoint</Application>
  <PresentationFormat>Apresentação no Ecrã (4:3)</PresentationFormat>
  <Paragraphs>414</Paragraphs>
  <Slides>30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presentationsmall</vt:lpstr>
      <vt:lpstr>1_Gävle</vt:lpstr>
      <vt:lpstr>Centro de desenvolvimento</vt:lpstr>
      <vt:lpstr>Um exemplo de cooperação entre a câmara, os serviços sociais, o centro de emprego e a unidade de trabalho municipal</vt:lpstr>
      <vt:lpstr>A unidade de trabalho municipal em Gävle</vt:lpstr>
      <vt:lpstr>Apresentação do PowerPoint</vt:lpstr>
      <vt:lpstr>Cooperation</vt:lpstr>
      <vt:lpstr>O KAA no  centro de desenvolvimento</vt:lpstr>
      <vt:lpstr>Registo</vt:lpstr>
      <vt:lpstr>Atividade -</vt:lpstr>
      <vt:lpstr>Apresentação do PowerPoint</vt:lpstr>
      <vt:lpstr>            As nossas diretrizes - por um lugar seguro e permissível para o desenvolvimento sustentável dos indivíduos</vt:lpstr>
      <vt:lpstr>Apresentação do PowerPoint</vt:lpstr>
      <vt:lpstr>Apresentação do PowerPoint</vt:lpstr>
      <vt:lpstr>Desenvolvimento</vt:lpstr>
      <vt:lpstr>Apresentação do PowerPoint</vt:lpstr>
      <vt:lpstr>Motivação och Orientação (MOV) </vt:lpstr>
      <vt:lpstr>Centro de Desenvolvimento Motivação e Orientação</vt:lpstr>
      <vt:lpstr>Motivação e Orientação</vt:lpstr>
      <vt:lpstr>Ungdomen i MOV</vt:lpstr>
      <vt:lpstr>  Abordagem temática</vt:lpstr>
      <vt:lpstr>Apresentação do PowerPoint</vt:lpstr>
      <vt:lpstr>Contrato de formação</vt:lpstr>
      <vt:lpstr>O que é um contrato de formação? </vt:lpstr>
      <vt:lpstr> Quem pode obter este contrato?</vt:lpstr>
      <vt:lpstr>Que tipo de compensação pode obter? </vt:lpstr>
      <vt:lpstr>O contrato é válido por quanto tempo?</vt:lpstr>
      <vt:lpstr>Contrato de formação e emprego no município de Gävle</vt:lpstr>
      <vt:lpstr>Finalidade e objetivo</vt:lpstr>
      <vt:lpstr>Porquê emprego no município?</vt:lpstr>
      <vt:lpstr>Tipo de emprego</vt:lpstr>
      <vt:lpstr>Dados do Gävle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Kommunens informations- och aktivitetsansvar</dc:title>
  <dc:creator>Loman, Britt-Inger</dc:creator>
  <cp:lastModifiedBy>ASYS</cp:lastModifiedBy>
  <cp:revision>498</cp:revision>
  <cp:lastPrinted>2017-05-17T09:56:04Z</cp:lastPrinted>
  <dcterms:created xsi:type="dcterms:W3CDTF">2011-08-09T07:04:31Z</dcterms:created>
  <dcterms:modified xsi:type="dcterms:W3CDTF">2018-12-02T18:14:20Z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